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35"/>
  </p:notesMasterIdLst>
  <p:handoutMasterIdLst>
    <p:handoutMasterId r:id="rId36"/>
  </p:handoutMasterIdLst>
  <p:sldIdLst>
    <p:sldId id="282" r:id="rId5"/>
    <p:sldId id="292" r:id="rId6"/>
    <p:sldId id="298" r:id="rId7"/>
    <p:sldId id="284" r:id="rId8"/>
    <p:sldId id="331" r:id="rId9"/>
    <p:sldId id="304" r:id="rId10"/>
    <p:sldId id="302" r:id="rId11"/>
    <p:sldId id="297" r:id="rId12"/>
    <p:sldId id="303" r:id="rId13"/>
    <p:sldId id="299" r:id="rId14"/>
    <p:sldId id="307" r:id="rId15"/>
    <p:sldId id="306" r:id="rId16"/>
    <p:sldId id="324" r:id="rId17"/>
    <p:sldId id="305" r:id="rId18"/>
    <p:sldId id="328" r:id="rId19"/>
    <p:sldId id="334" r:id="rId20"/>
    <p:sldId id="336" r:id="rId21"/>
    <p:sldId id="337" r:id="rId22"/>
    <p:sldId id="338" r:id="rId23"/>
    <p:sldId id="339" r:id="rId24"/>
    <p:sldId id="333" r:id="rId25"/>
    <p:sldId id="325" r:id="rId26"/>
    <p:sldId id="326" r:id="rId27"/>
    <p:sldId id="327" r:id="rId28"/>
    <p:sldId id="300" r:id="rId29"/>
    <p:sldId id="301" r:id="rId30"/>
    <p:sldId id="322" r:id="rId31"/>
    <p:sldId id="308" r:id="rId32"/>
    <p:sldId id="332" r:id="rId33"/>
    <p:sldId id="296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EC20E35-A176-4012-BC5E-935CFFF8708E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691" autoAdjust="0"/>
    <p:restoredTop sz="94574" autoAdjust="0"/>
  </p:normalViewPr>
  <p:slideViewPr>
    <p:cSldViewPr snapToGrid="0">
      <p:cViewPr varScale="1">
        <p:scale>
          <a:sx n="92" d="100"/>
          <a:sy n="92" d="100"/>
        </p:scale>
        <p:origin x="81" y="99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886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pPr>
            <a:r>
              <a:rPr lang="en-US" dirty="0">
                <a:solidFill>
                  <a:schemeClr val="bg1"/>
                </a:solidFill>
                <a:latin typeface="+mj-lt"/>
              </a:rPr>
              <a:t>Break Even Period = 2.39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bg1"/>
              </a:solidFill>
              <a:latin typeface="+mj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Benefits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bg1"/>
              </a:solidFill>
              <a:ln w="9525">
                <a:noFill/>
              </a:ln>
              <a:effectLst/>
            </c:spPr>
          </c:marker>
          <c:dPt>
            <c:idx val="1"/>
            <c:marker>
              <c:symbol val="circle"/>
              <c:size val="5"/>
              <c:spPr>
                <a:solidFill>
                  <a:schemeClr val="bg1"/>
                </a:solidFill>
                <a:ln w="9525">
                  <a:noFill/>
                </a:ln>
                <a:effectLst/>
              </c:spPr>
            </c:marker>
            <c:bubble3D val="0"/>
            <c:spPr>
              <a:ln w="50800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F7DD-4FFD-AABD-27F370A2B8AA}"/>
              </c:ext>
            </c:extLst>
          </c:dPt>
          <c:dPt>
            <c:idx val="3"/>
            <c:marker>
              <c:symbol val="circle"/>
              <c:size val="5"/>
              <c:spPr>
                <a:solidFill>
                  <a:schemeClr val="bg1"/>
                </a:solidFill>
                <a:ln w="9525">
                  <a:noFill/>
                </a:ln>
                <a:effectLst/>
              </c:spPr>
            </c:marker>
            <c:bubble3D val="0"/>
            <c:spPr>
              <a:ln w="50800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F7DD-4FFD-AABD-27F370A2B8AA}"/>
              </c:ext>
            </c:extLst>
          </c:dPt>
          <c:dPt>
            <c:idx val="4"/>
            <c:marker>
              <c:symbol val="circle"/>
              <c:size val="5"/>
              <c:spPr>
                <a:solidFill>
                  <a:schemeClr val="bg1"/>
                </a:solidFill>
                <a:ln w="9525">
                  <a:noFill/>
                </a:ln>
                <a:effectLst/>
              </c:spPr>
            </c:marker>
            <c:bubble3D val="0"/>
            <c:spPr>
              <a:ln w="50800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F7DD-4FFD-AABD-27F370A2B8AA}"/>
              </c:ext>
            </c:extLst>
          </c:dPt>
          <c:cat>
            <c:strRef>
              <c:f>Sheet1!$A$2:$A$6</c:f>
              <c:strCache>
                <c:ptCount val="5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  <c:pt idx="3">
                  <c:v>Year 4</c:v>
                </c:pt>
                <c:pt idx="4">
                  <c:v>Year 5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3000</c:v>
                </c:pt>
                <c:pt idx="1">
                  <c:v>71000</c:v>
                </c:pt>
                <c:pt idx="2">
                  <c:v>112000</c:v>
                </c:pt>
                <c:pt idx="3">
                  <c:v>180000</c:v>
                </c:pt>
                <c:pt idx="4">
                  <c:v>225000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F7DD-4FFD-AABD-27F370A2B8A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Costs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Sheet1!$A$2:$A$6</c:f>
              <c:strCache>
                <c:ptCount val="5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  <c:pt idx="3">
                  <c:v>Year 4</c:v>
                </c:pt>
                <c:pt idx="4">
                  <c:v>Year 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61000</c:v>
                </c:pt>
                <c:pt idx="1">
                  <c:v>37000</c:v>
                </c:pt>
                <c:pt idx="2">
                  <c:v>40000</c:v>
                </c:pt>
                <c:pt idx="3">
                  <c:v>95000</c:v>
                </c:pt>
                <c:pt idx="4">
                  <c:v>115000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8B8A-4300-A5E3-C245BF1B2A4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Cumulative NPV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Sheet1!$A$2:$A$6</c:f>
              <c:strCache>
                <c:ptCount val="5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  <c:pt idx="3">
                  <c:v>Year 4</c:v>
                </c:pt>
                <c:pt idx="4">
                  <c:v>Year 5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-55238.1</c:v>
                </c:pt>
                <c:pt idx="1">
                  <c:v>-24399.09</c:v>
                </c:pt>
                <c:pt idx="2">
                  <c:v>37797.21</c:v>
                </c:pt>
                <c:pt idx="3">
                  <c:v>107726.92</c:v>
                </c:pt>
                <c:pt idx="4">
                  <c:v>193914.8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8B8A-4300-A5E3-C245BF1B2A4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00041416"/>
        <c:axId val="1000041744"/>
      </c:line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ZA" smtClean="0"/>
              <a:t>2019/05/10</a:t>
            </a:fld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jpg>
</file>

<file path=ppt/media/image30.svg>
</file>

<file path=ppt/media/image4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ZA" smtClean="0"/>
              <a:t>2019/05/10</a:t>
            </a:fld>
            <a:endParaRPr lang="en-Z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570000"/>
          </a:xfrm>
          <a:solidFill>
            <a:schemeClr val="tx1"/>
          </a:solidFill>
        </p:spPr>
        <p:txBody>
          <a:bodyPr lIns="0" rIns="1764000" anchor="ctr"/>
          <a:lstStyle>
            <a:lvl1pPr marL="0" indent="0" algn="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359999"/>
            <a:ext cx="4416588" cy="5321927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681926"/>
            <a:ext cx="4416587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56F629-658F-4B7E-A1D1-2522EA76B0D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5380A33-49FB-43FC-B60E-34A2E5556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0F16635-76F3-45F7-9385-A99504D2B901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431999" y="1008000"/>
            <a:ext cx="11339999" cy="48815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49EF3-C757-4F43-906C-DE0FF6262B2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16924A5-8BD5-4AC6-84B9-2F1A4AF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70C8E421-28C0-4976-A17C-22789B6F3B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008000"/>
            <a:ext cx="5505225" cy="516896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AFEAA85-DD59-4B9B-B080-3368277EF6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008000"/>
            <a:ext cx="5587800" cy="516896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49EF3-C757-4F43-906C-DE0FF6262B2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16924A5-8BD5-4AC6-84B9-2F1A4AF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1EAE3C73-B1A9-4A3B-8DD2-5A34920790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008000"/>
            <a:ext cx="559980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53A52FEF-F917-4982-9855-43A0DF5DA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75912"/>
            <a:ext cx="5599800" cy="4213751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DC1CA8AB-B7BE-4C9F-9A0A-C849A35AA6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008000"/>
            <a:ext cx="5565575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7B0DF164-9487-4D3F-BA7D-E273D7F5A2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75912"/>
            <a:ext cx="5565575" cy="4213751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9216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84F2FFD-7164-411A-96A5-A5211A6CA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4E38C26-A932-4007-84B1-21C1D9744A76}"/>
              </a:ext>
            </a:extLst>
          </p:cNvPr>
          <p:cNvSpPr>
            <a:spLocks noGrp="1"/>
          </p:cNvSpPr>
          <p:nvPr>
            <p:ph idx="33"/>
          </p:nvPr>
        </p:nvSpPr>
        <p:spPr>
          <a:xfrm>
            <a:off x="430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A87EF18-D404-4A92-BE37-7AC9B7223D51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817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B3FD9-234A-4B72-9A91-D7DD23D39CD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FDBADDA-AF39-45A0-BBAB-A87608C0A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359999"/>
            <a:ext cx="4416588" cy="5321927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681926"/>
            <a:ext cx="4416587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245643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0" y="2438399"/>
            <a:ext cx="5385600" cy="3044399"/>
          </a:xfr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lIns="72000" tIns="180000" rIns="180000" bIns="0" anchor="t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segue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48971" y="4479264"/>
            <a:ext cx="2851629" cy="749534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8758493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EF269EA-6AE9-449D-BE5A-03758EA88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1" y="4889910"/>
            <a:ext cx="4840085" cy="816077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91440" bIns="0" rtlCol="0">
            <a:noAutofit/>
          </a:bodyPr>
          <a:lstStyle>
            <a:lvl1pPr marL="0" indent="0" algn="r">
              <a:buNone/>
              <a:defRPr lang="en-US"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266700" lvl="0" indent="-266700" algn="r"/>
            <a:r>
              <a:rPr lang="en-US"/>
              <a:t>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473F491-E8FD-4CBC-84E6-5139D5161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8" y="651641"/>
            <a:ext cx="5472001" cy="5054346"/>
          </a:xfrm>
        </p:spPr>
        <p:txBody>
          <a:bodyPr anchor="b" anchorCtr="0"/>
          <a:lstStyle>
            <a:lvl1pPr>
              <a:defRPr sz="20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 sz="1800"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 sz="1600"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 sz="1400"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 sz="1400">
                <a:solidFill>
                  <a:schemeClr val="bg1">
                    <a:lumMod val="75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8833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C12A5E3-4178-4927-9321-CCDE04B7D2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1" y="4889911"/>
            <a:ext cx="4840085" cy="816076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91440" bIns="0" rtlCol="0">
            <a:noAutofit/>
          </a:bodyPr>
          <a:lstStyle>
            <a:lvl1pPr marL="0" indent="0" algn="r">
              <a:buNone/>
              <a:defRPr lang="en-US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266700" lvl="0" indent="-266700" algn="r"/>
            <a:r>
              <a:rPr lang="en-US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73C2D913-09CE-4035-84E6-3144961151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5997" y="651641"/>
            <a:ext cx="5472002" cy="50543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3140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 1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060155"/>
          </a:xfrm>
          <a:solidFill>
            <a:schemeClr val="tx1"/>
          </a:solidFill>
        </p:spPr>
        <p:txBody>
          <a:bodyPr lIns="0" rIns="1764000" anchor="ctr"/>
          <a:lstStyle>
            <a:lvl1pPr marL="0" indent="0" algn="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9100" y="804500"/>
            <a:ext cx="4416588" cy="3818712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segue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9099" y="4623212"/>
            <a:ext cx="4416587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8920514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A9BE28-009E-4D88-9951-81B453F75A4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060155"/>
          </a:xfrm>
          <a:solidFill>
            <a:schemeClr val="tx1"/>
          </a:solidFill>
        </p:spPr>
        <p:txBody>
          <a:bodyPr lIns="0" tIns="18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0" y="2438399"/>
            <a:ext cx="5385600" cy="3044399"/>
          </a:xfr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lIns="72000" tIns="180000" rIns="180000" bIns="0" anchor="t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segue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48971" y="4479264"/>
            <a:ext cx="2851629" cy="749534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026815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769100" y="144000"/>
            <a:ext cx="5280100" cy="6048000"/>
          </a:xfrm>
          <a:solidFill>
            <a:schemeClr val="tx1"/>
          </a:solidFill>
        </p:spPr>
        <p:txBody>
          <a:bodyPr lIns="0" tIns="18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93000" y="2438399"/>
            <a:ext cx="3836200" cy="3044399"/>
          </a:xfr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lIns="432000" tIns="432000" rIns="72000" bIns="1188000" anchor="t"/>
          <a:lstStyle>
            <a:lvl1pPr algn="l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47000" y="4465176"/>
            <a:ext cx="3372329" cy="774934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lIns="180000" tIns="144000" rIns="0"/>
          <a:lstStyle>
            <a:lvl1pPr marL="0" indent="0" algn="l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3D3924F-A5EC-4141-A191-1A110C406AF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2000" y="2438399"/>
            <a:ext cx="5472000" cy="3044400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57081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5280100" cy="6060155"/>
          </a:xfrm>
          <a:solidFill>
            <a:schemeClr val="tx1"/>
          </a:solidFill>
        </p:spPr>
        <p:txBody>
          <a:bodyPr lIns="0" tIns="144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3D3924F-A5EC-4141-A191-1A110C406AF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96000" y="3263899"/>
            <a:ext cx="5472000" cy="2442088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99E1708-B7A6-4D6F-9968-5398B335FA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601" y="4889912"/>
            <a:ext cx="4840085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775291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DBAC9A-28A2-405B-8B7E-9BE425F51354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431999" y="1512000"/>
            <a:ext cx="11339999" cy="43775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71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 with Sub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anchor="t"/>
          <a:lstStyle>
            <a:lvl1pPr marL="0" indent="0">
              <a:buNone/>
              <a:defRPr sz="2400" b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/>
          <a:lstStyle>
            <a:lvl1pPr marL="0" indent="0">
              <a:buNone/>
              <a:defRPr sz="2400" b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FD215-79E5-48E4-95DB-2C5E5A1F8E8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F905B34-4C18-4A8D-8167-57B7BF03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FDA3C530-12F9-48FC-BC5E-D34BDC504BC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44000" y="143999"/>
            <a:ext cx="11905200" cy="6047999"/>
          </a:xfrm>
          <a:solidFill>
            <a:schemeClr val="tx1"/>
          </a:solidFill>
        </p:spPr>
        <p:txBody>
          <a:bodyPr lIns="0" rIns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64900" y="4910452"/>
            <a:ext cx="4101900" cy="773546"/>
          </a:xfrm>
          <a:solidFill>
            <a:schemeClr val="bg1">
              <a:lumMod val="95000"/>
            </a:schemeClr>
          </a:solidFill>
        </p:spPr>
        <p:txBody>
          <a:bodyPr lIns="180000" tIns="72000" rIns="180000" anchor="t"/>
          <a:lstStyle>
            <a:lvl1pPr marL="0" indent="0">
              <a:buNone/>
              <a:defRPr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Enter your caption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C14527-4DF5-4A98-AE66-C80F3B8E6D2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B05C513-FBE3-4BA7-9084-69899356E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570000"/>
          </a:xfrm>
          <a:solidFill>
            <a:schemeClr val="tx1"/>
          </a:solidFill>
        </p:spPr>
        <p:txBody>
          <a:bodyPr lIns="1764000" rIns="0" anchor="ctr"/>
          <a:lstStyle>
            <a:lvl1pPr marL="0" indent="0" algn="l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15412" y="360000"/>
            <a:ext cx="4416588" cy="4716572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  <a:endParaRPr lang="en-ZA" dirty="0"/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15413" y="5076572"/>
            <a:ext cx="4416587" cy="1421429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46800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Full Name</a:t>
            </a:r>
            <a:endParaRPr lang="en-ZA" dirty="0"/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CEB7A85F-8707-4B62-B299-F53931B861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948708" y="5540135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Phone Number</a:t>
            </a:r>
            <a:endParaRPr lang="en-ZA" dirty="0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BA4C7E3C-7C17-46E9-928A-D3D505EEAA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48708" y="5809779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Email or Social Media Handle</a:t>
            </a:r>
            <a:endParaRPr lang="en-ZA" dirty="0"/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6ADD6EB2-7D8E-4991-87A6-02723731EBE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948708" y="6079423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Company Website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606844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White"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6726F2C-157B-477E-AD76-8F54126834C2}"/>
              </a:ext>
            </a:extLst>
          </p:cNvPr>
          <p:cNvSpPr/>
          <p:nvPr userDrawn="1"/>
        </p:nvSpPr>
        <p:spPr>
          <a:xfrm>
            <a:off x="0" y="6191250"/>
            <a:ext cx="12192000" cy="66675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page title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40000" cy="43775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4FB90F-5E6B-4508-96BB-939635D11AFF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4A1CB7-B157-440C-BA82-A62890EF3721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5B1BAC-5CBE-4B0E-B0AA-1C05EBEE964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68BD16A-5998-4CCA-B0F2-62F67B639AF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77425" y="6322399"/>
            <a:ext cx="370575" cy="365125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4000" y="6322399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3839907-C37E-4F37-B9BB-92B4A49360E6}"/>
              </a:ext>
            </a:extLst>
          </p:cNvPr>
          <p:cNvSpPr txBox="1"/>
          <p:nvPr userDrawn="1"/>
        </p:nvSpPr>
        <p:spPr>
          <a:xfrm>
            <a:off x="10194026" y="6258973"/>
            <a:ext cx="1577974" cy="427535"/>
          </a:xfrm>
          <a:prstGeom prst="rect">
            <a:avLst/>
          </a:prstGeom>
          <a:noFill/>
        </p:spPr>
        <p:txBody>
          <a:bodyPr wrap="square" lIns="0" tIns="144000" rIns="0" bIns="0" rtlCol="0">
            <a:spAutoFit/>
          </a:bodyPr>
          <a:lstStyle/>
          <a:p>
            <a:pPr algn="ctr">
              <a:lnSpc>
                <a:spcPts val="1100"/>
              </a:lnSpc>
            </a:pPr>
            <a:r>
              <a:rPr lang="en-ZA" sz="2000" b="1" spc="0" baseline="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Contoso</a:t>
            </a:r>
            <a:br>
              <a:rPr lang="en-ZA" sz="2000" b="1" spc="0" baseline="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ZA" sz="1100" b="0" i="1" spc="600" baseline="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Suites</a:t>
            </a: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65" r:id="rId4"/>
    <p:sldLayoutId id="2147483666" r:id="rId5"/>
    <p:sldLayoutId id="2147483673" r:id="rId6"/>
    <p:sldLayoutId id="2147483659" r:id="rId7"/>
    <p:sldLayoutId id="2147483660" r:id="rId8"/>
    <p:sldLayoutId id="2147483664" r:id="rId9"/>
    <p:sldLayoutId id="2147483650" r:id="rId10"/>
    <p:sldLayoutId id="2147483652" r:id="rId11"/>
    <p:sldLayoutId id="2147483671" r:id="rId12"/>
    <p:sldLayoutId id="2147483656" r:id="rId13"/>
    <p:sldLayoutId id="2147483657" r:id="rId14"/>
    <p:sldLayoutId id="2147483667" r:id="rId15"/>
    <p:sldLayoutId id="2147483668" r:id="rId16"/>
    <p:sldLayoutId id="2147483669" r:id="rId17"/>
    <p:sldLayoutId id="2147483672" r:id="rId18"/>
    <p:sldLayoutId id="2147483654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Rockwell" panose="02060603020205020403" pitchFamily="18" charset="0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.emf"/><Relationship Id="rId4" Type="http://schemas.openxmlformats.org/officeDocument/2006/relationships/package" Target="../embeddings/Microsoft_Word_Document.docx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openxmlformats.org/officeDocument/2006/relationships/image" Target="../media/image12.sv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10" Type="http://schemas.openxmlformats.org/officeDocument/2006/relationships/image" Target="../media/image30.svg"/><Relationship Id="rId4" Type="http://schemas.openxmlformats.org/officeDocument/2006/relationships/image" Target="../media/image24.svg"/><Relationship Id="rId9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Black wood grain" title="Black wood grain">
            <a:extLst>
              <a:ext uri="{FF2B5EF4-FFF2-40B4-BE49-F238E27FC236}">
                <a16:creationId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44000" y="146383"/>
            <a:ext cx="11905200" cy="656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Safe Live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/>
          <a:lstStyle/>
          <a:p>
            <a:r>
              <a:rPr lang="en-ZA" dirty="0"/>
              <a:t>ISI 490 CUNY</a:t>
            </a:r>
          </a:p>
          <a:p>
            <a:r>
              <a:rPr lang="en-ZA" dirty="0" err="1"/>
              <a:t>Weicong</a:t>
            </a:r>
            <a:r>
              <a:rPr lang="en-ZA" dirty="0"/>
              <a:t> Feng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polygon architecture" title="Abstract polygon architecture">
            <a:extLst>
              <a:ext uri="{FF2B5EF4-FFF2-40B4-BE49-F238E27FC236}">
                <a16:creationId xmlns:a16="http://schemas.microsoft.com/office/drawing/2014/main" id="{7FF3C627-08E1-4680-A166-134CAC4F434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144000" y="147229"/>
            <a:ext cx="5280100" cy="605369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4007" y="3873498"/>
            <a:ext cx="4840085" cy="1626013"/>
          </a:xfrm>
        </p:spPr>
        <p:txBody>
          <a:bodyPr/>
          <a:lstStyle/>
          <a:p>
            <a:r>
              <a:rPr lang="en-ZA" dirty="0"/>
              <a:t>Risk Assessment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10</a:t>
            </a:fld>
            <a:endParaRPr lang="en-ZA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42E0E231-05A8-4563-9901-72608308DE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2568767"/>
              </p:ext>
            </p:extLst>
          </p:nvPr>
        </p:nvGraphicFramePr>
        <p:xfrm>
          <a:off x="5680766" y="0"/>
          <a:ext cx="5917892" cy="62148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4" name="Document" r:id="rId4" imgW="6231889" imgH="6546050" progId="Word.Document.12">
                  <p:embed/>
                </p:oleObj>
              </mc:Choice>
              <mc:Fallback>
                <p:oleObj name="Document" r:id="rId4" imgW="6231889" imgH="654605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680766" y="0"/>
                        <a:ext cx="5917892" cy="62148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646117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polygon architecture" title="Abstract polygon architecture">
            <a:extLst>
              <a:ext uri="{FF2B5EF4-FFF2-40B4-BE49-F238E27FC236}">
                <a16:creationId xmlns:a16="http://schemas.microsoft.com/office/drawing/2014/main" id="{DA7943F9-B739-42DB-8439-2892A8140FC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6771584" y="144000"/>
            <a:ext cx="5275131" cy="604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Gantt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11</a:t>
            </a:fld>
            <a:endParaRPr lang="en-ZA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714E0B4-58F7-4144-A44F-4FBB208A44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857" y="731583"/>
            <a:ext cx="6235019" cy="487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079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 bwMode="grayWhite"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12</a:t>
            </a:fld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ZA"/>
              <a:t>Gantt</a:t>
            </a:r>
            <a:endParaRPr lang="en-ZA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0AD8AA84-3A80-45CC-9602-BF5F0994B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7899" y="1109046"/>
            <a:ext cx="7756201" cy="531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721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ZA" dirty="0"/>
              <a:t>Functional &amp; Non-functional Requirements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4661" y="1599822"/>
            <a:ext cx="5472000" cy="360000"/>
          </a:xfrm>
        </p:spPr>
        <p:txBody>
          <a:bodyPr/>
          <a:lstStyle/>
          <a:p>
            <a:r>
              <a:rPr lang="en-ZA" sz="2000" dirty="0"/>
              <a:t>Functional Requirements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4661" y="2137968"/>
            <a:ext cx="5472000" cy="4077302"/>
          </a:xfrm>
        </p:spPr>
        <p:txBody>
          <a:bodyPr/>
          <a:lstStyle/>
          <a:p>
            <a:pPr marL="0" indent="-9525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• Show overall profile of New York state crime risk by counties in landing page</a:t>
            </a:r>
          </a:p>
          <a:p>
            <a:pPr marL="0" indent="-9525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• Personal users can screen safe and friendly counties for them by entering their groups characteristics</a:t>
            </a:r>
          </a:p>
          <a:p>
            <a:pPr marL="0" indent="-9525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• Personal user can report bias crime incidents</a:t>
            </a:r>
          </a:p>
          <a:p>
            <a:pPr marL="0" indent="-9525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• Security department, police, can confirm and correct reported incidents information</a:t>
            </a:r>
          </a:p>
          <a:p>
            <a:pPr marL="0" indent="-9525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• Organization users should register account before access system</a:t>
            </a:r>
          </a:p>
          <a:p>
            <a:pPr marL="0" indent="-9525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• Organization users can setup their profile, so that system will load the data and show visualization according to their preferences</a:t>
            </a:r>
          </a:p>
          <a:p>
            <a:pPr marL="0" indent="-9525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• Organization users and security department users have to be authenticated before access system services</a:t>
            </a:r>
          </a:p>
          <a:p>
            <a:pPr marL="0" indent="-9525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• Security department users cannot register online, their account created by system administrator</a:t>
            </a:r>
          </a:p>
          <a:p>
            <a:pPr marL="0" indent="0">
              <a:buNone/>
            </a:pPr>
            <a:endParaRPr lang="en-US" sz="16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00000" y="2137968"/>
            <a:ext cx="5472113" cy="4152398"/>
          </a:xfrm>
        </p:spPr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• </a:t>
            </a: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Multiple language support</a:t>
            </a:r>
          </a:p>
          <a:p>
            <a:pPr marL="0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• Security Consideration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• </a:t>
            </a: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Once the system goes online, it should be guaranteed to run continuously 24*365</a:t>
            </a:r>
          </a:p>
          <a:p>
            <a:pPr marL="0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• System response time should be less than 2 seconds</a:t>
            </a:r>
          </a:p>
          <a:p>
            <a:pPr marL="0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• In the first year of operation, the system needs to provide the capacity of one million access per year</a:t>
            </a:r>
          </a:p>
          <a:p>
            <a:pPr marL="0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• System should be able to be expanded to service whole American</a:t>
            </a:r>
          </a:p>
          <a:p>
            <a:pPr marL="0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• System design should consider security to ensure the reliability and continuous operation of the system</a:t>
            </a:r>
          </a:p>
          <a:p>
            <a:endParaRPr lang="en-ZA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 bwMode="grayWhite"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13</a:t>
            </a:fld>
            <a:endParaRPr lang="en-ZA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F0E7A624-DE02-4C82-A73F-863AF0B65D44}"/>
              </a:ext>
            </a:extLst>
          </p:cNvPr>
          <p:cNvSpPr txBox="1">
            <a:spLocks/>
          </p:cNvSpPr>
          <p:nvPr/>
        </p:nvSpPr>
        <p:spPr>
          <a:xfrm>
            <a:off x="6300000" y="1599822"/>
            <a:ext cx="5472000" cy="36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kern="1200">
                <a:solidFill>
                  <a:schemeClr val="bg1">
                    <a:lumMod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2000" dirty="0"/>
              <a:t>Non-functional Requirements</a:t>
            </a:r>
          </a:p>
        </p:txBody>
      </p:sp>
    </p:spTree>
    <p:extLst>
      <p:ext uri="{BB962C8B-B14F-4D97-AF65-F5344CB8AC3E}">
        <p14:creationId xmlns:p14="http://schemas.microsoft.com/office/powerpoint/2010/main" val="3327324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polygon architecture" title="Abstract polygon architecture">
            <a:extLst>
              <a:ext uri="{FF2B5EF4-FFF2-40B4-BE49-F238E27FC236}">
                <a16:creationId xmlns:a16="http://schemas.microsoft.com/office/drawing/2014/main" id="{7FF3C627-08E1-4680-A166-134CAC4F434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44000" y="147229"/>
            <a:ext cx="5280100" cy="605369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7141" y="4126071"/>
            <a:ext cx="4840085" cy="1626013"/>
          </a:xfrm>
        </p:spPr>
        <p:txBody>
          <a:bodyPr/>
          <a:lstStyle/>
          <a:p>
            <a:r>
              <a:rPr lang="en-ZA" dirty="0"/>
              <a:t>User Case Diagram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14</a:t>
            </a:fld>
            <a:endParaRPr lang="en-ZA" dirty="0"/>
          </a:p>
        </p:txBody>
      </p:sp>
      <p:pic>
        <p:nvPicPr>
          <p:cNvPr id="2073" name="Picture 33">
            <a:extLst>
              <a:ext uri="{FF2B5EF4-FFF2-40B4-BE49-F238E27FC236}">
                <a16:creationId xmlns:a16="http://schemas.microsoft.com/office/drawing/2014/main" id="{5DF4EB88-1114-44D7-928F-9D10BF5301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32419"/>
            <a:ext cx="533400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Graphic 7" descr="Man">
            <a:extLst>
              <a:ext uri="{FF2B5EF4-FFF2-40B4-BE49-F238E27FC236}">
                <a16:creationId xmlns:a16="http://schemas.microsoft.com/office/drawing/2014/main" id="{A9528235-9320-4B4C-9F50-F1B86614DFF5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96000" y="-324781"/>
            <a:ext cx="612140" cy="612140"/>
          </a:xfrm>
          <a:prstGeom prst="rect">
            <a:avLst/>
          </a:prstGeom>
        </p:spPr>
      </p:pic>
      <p:pic>
        <p:nvPicPr>
          <p:cNvPr id="11" name="Graphic 16" descr="Man">
            <a:extLst>
              <a:ext uri="{FF2B5EF4-FFF2-40B4-BE49-F238E27FC236}">
                <a16:creationId xmlns:a16="http://schemas.microsoft.com/office/drawing/2014/main" id="{78E38634-44BC-4219-92A5-68D49B5592CA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96000" y="-324781"/>
            <a:ext cx="612140" cy="612140"/>
          </a:xfrm>
          <a:prstGeom prst="rect">
            <a:avLst/>
          </a:prstGeom>
        </p:spPr>
      </p:pic>
      <p:pic>
        <p:nvPicPr>
          <p:cNvPr id="12" name="Graphic 6" descr="Man">
            <a:extLst>
              <a:ext uri="{FF2B5EF4-FFF2-40B4-BE49-F238E27FC236}">
                <a16:creationId xmlns:a16="http://schemas.microsoft.com/office/drawing/2014/main" id="{25D1BAD6-7034-4C3B-AF55-3E9B73E2A8E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96000" y="-324781"/>
            <a:ext cx="628015" cy="628015"/>
          </a:xfrm>
          <a:prstGeom prst="rect">
            <a:avLst/>
          </a:prstGeom>
        </p:spPr>
      </p:pic>
      <p:sp>
        <p:nvSpPr>
          <p:cNvPr id="14" name="Rectangle 1">
            <a:extLst>
              <a:ext uri="{FF2B5EF4-FFF2-40B4-BE49-F238E27FC236}">
                <a16:creationId xmlns:a16="http://schemas.microsoft.com/office/drawing/2014/main" id="{F9F458B8-5392-45F7-AF7D-A505E2BC208E}"/>
              </a:ext>
            </a:extLst>
          </p:cNvPr>
          <p:cNvSpPr/>
          <p:nvPr/>
        </p:nvSpPr>
        <p:spPr>
          <a:xfrm>
            <a:off x="7340819" y="340963"/>
            <a:ext cx="3649345" cy="6090285"/>
          </a:xfrm>
          <a:prstGeom prst="rect">
            <a:avLst/>
          </a:prstGeom>
          <a:solidFill>
            <a:schemeClr val="tx1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endParaRPr lang="en-US" sz="1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Oval 2">
            <a:extLst>
              <a:ext uri="{FF2B5EF4-FFF2-40B4-BE49-F238E27FC236}">
                <a16:creationId xmlns:a16="http://schemas.microsoft.com/office/drawing/2014/main" id="{F11CB827-8CCA-423F-A7E2-F403BD65C3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98016" y="1739385"/>
            <a:ext cx="2311437" cy="530225"/>
          </a:xfrm>
          <a:prstGeom prst="ellipse">
            <a:avLst/>
          </a:prstGeom>
          <a:solidFill>
            <a:srgbClr val="5B9BD5"/>
          </a:solidFill>
          <a:ln w="12700">
            <a:solidFill>
              <a:srgbClr val="1F4D78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Compare Counties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Oval 3">
            <a:extLst>
              <a:ext uri="{FF2B5EF4-FFF2-40B4-BE49-F238E27FC236}">
                <a16:creationId xmlns:a16="http://schemas.microsoft.com/office/drawing/2014/main" id="{A316D3CE-D202-4A3C-910C-6B93DE6063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52481" y="4287539"/>
            <a:ext cx="2256963" cy="576263"/>
          </a:xfrm>
          <a:prstGeom prst="ellipse">
            <a:avLst/>
          </a:prstGeom>
          <a:solidFill>
            <a:srgbClr val="5B9BD5"/>
          </a:solidFill>
          <a:ln w="12700">
            <a:solidFill>
              <a:srgbClr val="1F4D78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Counties Detail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7" name="Straight Connector 8">
            <a:extLst>
              <a:ext uri="{FF2B5EF4-FFF2-40B4-BE49-F238E27FC236}">
                <a16:creationId xmlns:a16="http://schemas.microsoft.com/office/drawing/2014/main" id="{6474904B-36D3-493C-9DF5-E49FF6500AE0}"/>
              </a:ext>
            </a:extLst>
          </p:cNvPr>
          <p:cNvCxnSpPr>
            <a:cxnSpLocks/>
          </p:cNvCxnSpPr>
          <p:nvPr/>
        </p:nvCxnSpPr>
        <p:spPr>
          <a:xfrm>
            <a:off x="6571661" y="1953696"/>
            <a:ext cx="13150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9">
            <a:extLst>
              <a:ext uri="{FF2B5EF4-FFF2-40B4-BE49-F238E27FC236}">
                <a16:creationId xmlns:a16="http://schemas.microsoft.com/office/drawing/2014/main" id="{5E25B499-7F44-4A0B-A055-BE01DD3A3705}"/>
              </a:ext>
            </a:extLst>
          </p:cNvPr>
          <p:cNvCxnSpPr/>
          <p:nvPr/>
        </p:nvCxnSpPr>
        <p:spPr>
          <a:xfrm>
            <a:off x="6677025" y="4504252"/>
            <a:ext cx="12096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1">
            <a:extLst>
              <a:ext uri="{FF2B5EF4-FFF2-40B4-BE49-F238E27FC236}">
                <a16:creationId xmlns:a16="http://schemas.microsoft.com/office/drawing/2014/main" id="{A05A0468-C08E-4EDE-B4BA-265EB7F5D6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48275" y="2977575"/>
            <a:ext cx="2261172" cy="571500"/>
          </a:xfrm>
          <a:prstGeom prst="ellipse">
            <a:avLst/>
          </a:prstGeom>
          <a:solidFill>
            <a:srgbClr val="5B9BD5"/>
          </a:solidFill>
          <a:ln w="12700">
            <a:solidFill>
              <a:srgbClr val="1F4D78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Report Incidents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20" name="Straight Connector 12">
            <a:extLst>
              <a:ext uri="{FF2B5EF4-FFF2-40B4-BE49-F238E27FC236}">
                <a16:creationId xmlns:a16="http://schemas.microsoft.com/office/drawing/2014/main" id="{8717E387-6B48-4B18-9D28-90971986AACD}"/>
              </a:ext>
            </a:extLst>
          </p:cNvPr>
          <p:cNvCxnSpPr/>
          <p:nvPr/>
        </p:nvCxnSpPr>
        <p:spPr>
          <a:xfrm>
            <a:off x="6530752" y="2057598"/>
            <a:ext cx="1381125" cy="10953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7">
            <a:extLst>
              <a:ext uri="{FF2B5EF4-FFF2-40B4-BE49-F238E27FC236}">
                <a16:creationId xmlns:a16="http://schemas.microsoft.com/office/drawing/2014/main" id="{9FC5F10D-6EBE-4885-BA57-6EFE6FB63B53}"/>
              </a:ext>
            </a:extLst>
          </p:cNvPr>
          <p:cNvCxnSpPr>
            <a:cxnSpLocks/>
            <a:stCxn id="48" idx="3"/>
          </p:cNvCxnSpPr>
          <p:nvPr/>
        </p:nvCxnSpPr>
        <p:spPr>
          <a:xfrm flipV="1">
            <a:off x="6632173" y="3339845"/>
            <a:ext cx="1314934" cy="13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6">
            <a:extLst>
              <a:ext uri="{FF2B5EF4-FFF2-40B4-BE49-F238E27FC236}">
                <a16:creationId xmlns:a16="http://schemas.microsoft.com/office/drawing/2014/main" id="{0AA955D3-7ED8-452F-913E-4B2BEEC8FD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99640" y="5575953"/>
            <a:ext cx="2309813" cy="528637"/>
          </a:xfrm>
          <a:prstGeom prst="ellipse">
            <a:avLst/>
          </a:prstGeom>
          <a:solidFill>
            <a:srgbClr val="5B9BD5"/>
          </a:solidFill>
          <a:ln w="12700">
            <a:solidFill>
              <a:srgbClr val="1F4D78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User Profiles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DA99B84-AA8C-4A48-B3E3-011B2FAFA1DD}"/>
              </a:ext>
            </a:extLst>
          </p:cNvPr>
          <p:cNvCxnSpPr/>
          <p:nvPr/>
        </p:nvCxnSpPr>
        <p:spPr>
          <a:xfrm>
            <a:off x="6571661" y="4677738"/>
            <a:ext cx="1480820" cy="8331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9720150-9CB5-4CE0-8E02-5DAC58E3807E}"/>
              </a:ext>
            </a:extLst>
          </p:cNvPr>
          <p:cNvCxnSpPr/>
          <p:nvPr/>
        </p:nvCxnSpPr>
        <p:spPr>
          <a:xfrm>
            <a:off x="9178861" y="3642752"/>
            <a:ext cx="0" cy="556895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2">
            <a:extLst>
              <a:ext uri="{FF2B5EF4-FFF2-40B4-BE49-F238E27FC236}">
                <a16:creationId xmlns:a16="http://schemas.microsoft.com/office/drawing/2014/main" id="{D2EF3A7F-DB0F-458E-9B25-9D0CC3452255}"/>
              </a:ext>
            </a:extLst>
          </p:cNvPr>
          <p:cNvCxnSpPr/>
          <p:nvPr/>
        </p:nvCxnSpPr>
        <p:spPr>
          <a:xfrm flipV="1">
            <a:off x="9178861" y="4939078"/>
            <a:ext cx="0" cy="490220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8" name="Rectangle 26">
            <a:extLst>
              <a:ext uri="{FF2B5EF4-FFF2-40B4-BE49-F238E27FC236}">
                <a16:creationId xmlns:a16="http://schemas.microsoft.com/office/drawing/2014/main" id="{932CFA10-2B99-4339-9180-EA2276CB5F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-32478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049" name="Rectangle 27">
            <a:extLst>
              <a:ext uri="{FF2B5EF4-FFF2-40B4-BE49-F238E27FC236}">
                <a16:creationId xmlns:a16="http://schemas.microsoft.com/office/drawing/2014/main" id="{A311E39E-3324-448E-85D3-60C3AC4B43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132419"/>
            <a:ext cx="0" cy="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50" name="Rectangle 29">
            <a:extLst>
              <a:ext uri="{FF2B5EF4-FFF2-40B4-BE49-F238E27FC236}">
                <a16:creationId xmlns:a16="http://schemas.microsoft.com/office/drawing/2014/main" id="{F1EB7015-4AA9-4B65-A238-C2F44805A2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38959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51" name="Rectangle 31">
            <a:extLst>
              <a:ext uri="{FF2B5EF4-FFF2-40B4-BE49-F238E27FC236}">
                <a16:creationId xmlns:a16="http://schemas.microsoft.com/office/drawing/2014/main" id="{28706E86-CD3B-4F39-AB24-BE08BA5849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38959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52" name="Rectangle 34">
            <a:extLst>
              <a:ext uri="{FF2B5EF4-FFF2-40B4-BE49-F238E27FC236}">
                <a16:creationId xmlns:a16="http://schemas.microsoft.com/office/drawing/2014/main" id="{96D306DB-EC2F-4224-8B8D-BF81BBD1FD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38959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053" name="Rectangle 35">
            <a:extLst>
              <a:ext uri="{FF2B5EF4-FFF2-40B4-BE49-F238E27FC236}">
                <a16:creationId xmlns:a16="http://schemas.microsoft.com/office/drawing/2014/main" id="{C79CA4A0-8C49-4EB4-8AF0-566A42C92F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99919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054" name="Rectangle 37">
            <a:extLst>
              <a:ext uri="{FF2B5EF4-FFF2-40B4-BE49-F238E27FC236}">
                <a16:creationId xmlns:a16="http://schemas.microsoft.com/office/drawing/2014/main" id="{C53E1F0B-A4C8-40E0-BACC-40B058561E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99919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55" name="Rectangle 39">
            <a:extLst>
              <a:ext uri="{FF2B5EF4-FFF2-40B4-BE49-F238E27FC236}">
                <a16:creationId xmlns:a16="http://schemas.microsoft.com/office/drawing/2014/main" id="{6F25002B-5A82-4D3D-97D8-FE53BE6A3D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99919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056" name="Rectangle 43">
            <a:extLst>
              <a:ext uri="{FF2B5EF4-FFF2-40B4-BE49-F238E27FC236}">
                <a16:creationId xmlns:a16="http://schemas.microsoft.com/office/drawing/2014/main" id="{E1FD2FEF-F262-4762-A265-3C02D1D3EB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160879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57" name="Rectangle 45">
            <a:extLst>
              <a:ext uri="{FF2B5EF4-FFF2-40B4-BE49-F238E27FC236}">
                <a16:creationId xmlns:a16="http://schemas.microsoft.com/office/drawing/2014/main" id="{D74EBBB2-C070-4114-8C08-8640CAEC5D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160879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058" name="Rectangle 50">
            <a:extLst>
              <a:ext uri="{FF2B5EF4-FFF2-40B4-BE49-F238E27FC236}">
                <a16:creationId xmlns:a16="http://schemas.microsoft.com/office/drawing/2014/main" id="{86FFADDC-28DF-478B-9360-39B5C4F7CA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46163" y="262930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5" name="Graphic 7" descr="Man">
            <a:extLst>
              <a:ext uri="{FF2B5EF4-FFF2-40B4-BE49-F238E27FC236}">
                <a16:creationId xmlns:a16="http://schemas.microsoft.com/office/drawing/2014/main" id="{FAE51077-98D5-4761-AA5B-840871534A05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20033" y="4299517"/>
            <a:ext cx="612140" cy="612140"/>
          </a:xfrm>
          <a:prstGeom prst="rect">
            <a:avLst/>
          </a:prstGeom>
        </p:spPr>
      </p:pic>
      <p:sp>
        <p:nvSpPr>
          <p:cNvPr id="2059" name="文本框 2058">
            <a:extLst>
              <a:ext uri="{FF2B5EF4-FFF2-40B4-BE49-F238E27FC236}">
                <a16:creationId xmlns:a16="http://schemas.microsoft.com/office/drawing/2014/main" id="{83EFCB0F-C483-4106-9610-9339DF61AFB1}"/>
              </a:ext>
            </a:extLst>
          </p:cNvPr>
          <p:cNvSpPr txBox="1"/>
          <p:nvPr/>
        </p:nvSpPr>
        <p:spPr>
          <a:xfrm>
            <a:off x="6622368" y="5030300"/>
            <a:ext cx="5989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Setup</a:t>
            </a:r>
            <a:endParaRPr lang="zh-CN" altLang="en-US" sz="1400" dirty="0">
              <a:solidFill>
                <a:schemeClr val="bg2">
                  <a:lumMod val="9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C1C998EA-CBD6-4D91-A490-2846B0373C3C}"/>
              </a:ext>
            </a:extLst>
          </p:cNvPr>
          <p:cNvSpPr txBox="1"/>
          <p:nvPr/>
        </p:nvSpPr>
        <p:spPr>
          <a:xfrm>
            <a:off x="5524661" y="4878908"/>
            <a:ext cx="17042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Organizational Users</a:t>
            </a:r>
            <a:endParaRPr lang="en-US" altLang="zh-CN" sz="1400" dirty="0">
              <a:solidFill>
                <a:schemeClr val="bg2">
                  <a:lumMod val="9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8" name="Graphic 7" descr="Man">
            <a:extLst>
              <a:ext uri="{FF2B5EF4-FFF2-40B4-BE49-F238E27FC236}">
                <a16:creationId xmlns:a16="http://schemas.microsoft.com/office/drawing/2014/main" id="{6E4A7174-3C64-40A8-974F-E18F5565607D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20033" y="3047609"/>
            <a:ext cx="612140" cy="612140"/>
          </a:xfrm>
          <a:prstGeom prst="rect">
            <a:avLst/>
          </a:prstGeom>
        </p:spPr>
      </p:pic>
      <p:sp>
        <p:nvSpPr>
          <p:cNvPr id="49" name="文本框 48">
            <a:extLst>
              <a:ext uri="{FF2B5EF4-FFF2-40B4-BE49-F238E27FC236}">
                <a16:creationId xmlns:a16="http://schemas.microsoft.com/office/drawing/2014/main" id="{94EBAE0F-6B53-47C3-BDC5-46EA28661EC4}"/>
              </a:ext>
            </a:extLst>
          </p:cNvPr>
          <p:cNvSpPr txBox="1"/>
          <p:nvPr/>
        </p:nvSpPr>
        <p:spPr>
          <a:xfrm>
            <a:off x="5988861" y="3642752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Police</a:t>
            </a:r>
            <a:endParaRPr lang="en-US" altLang="zh-CN" sz="1400" dirty="0">
              <a:solidFill>
                <a:schemeClr val="bg2">
                  <a:lumMod val="9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2" name="Graphic 7" descr="Man">
            <a:extLst>
              <a:ext uri="{FF2B5EF4-FFF2-40B4-BE49-F238E27FC236}">
                <a16:creationId xmlns:a16="http://schemas.microsoft.com/office/drawing/2014/main" id="{FAE51077-98D5-4761-AA5B-840871534A05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27339" y="1647626"/>
            <a:ext cx="612140" cy="612140"/>
          </a:xfrm>
          <a:prstGeom prst="rect">
            <a:avLst/>
          </a:prstGeom>
        </p:spPr>
      </p:pic>
      <p:sp>
        <p:nvSpPr>
          <p:cNvPr id="53" name="文本框 46">
            <a:extLst>
              <a:ext uri="{FF2B5EF4-FFF2-40B4-BE49-F238E27FC236}">
                <a16:creationId xmlns:a16="http://schemas.microsoft.com/office/drawing/2014/main" id="{C1C998EA-CBD6-4D91-A490-2846B0373C3C}"/>
              </a:ext>
            </a:extLst>
          </p:cNvPr>
          <p:cNvSpPr txBox="1"/>
          <p:nvPr/>
        </p:nvSpPr>
        <p:spPr>
          <a:xfrm>
            <a:off x="5777203" y="2199859"/>
            <a:ext cx="12586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Personal Users</a:t>
            </a:r>
            <a:endParaRPr lang="en-US" altLang="zh-CN" sz="1400" dirty="0">
              <a:solidFill>
                <a:schemeClr val="bg2">
                  <a:lumMod val="9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52D49EA6-CB35-45C2-ABD1-CC815E3DFEE8}"/>
              </a:ext>
            </a:extLst>
          </p:cNvPr>
          <p:cNvSpPr txBox="1"/>
          <p:nvPr/>
        </p:nvSpPr>
        <p:spPr>
          <a:xfrm>
            <a:off x="6684975" y="2593021"/>
            <a:ext cx="6735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Report</a:t>
            </a:r>
            <a:endParaRPr lang="en-US" altLang="zh-CN" sz="1400" dirty="0">
              <a:solidFill>
                <a:schemeClr val="bg2">
                  <a:lumMod val="9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6DC0E6C7-AED4-4350-969E-B4A221FCD481}"/>
              </a:ext>
            </a:extLst>
          </p:cNvPr>
          <p:cNvSpPr txBox="1"/>
          <p:nvPr/>
        </p:nvSpPr>
        <p:spPr>
          <a:xfrm>
            <a:off x="6687813" y="3442990"/>
            <a:ext cx="7922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schemeClr val="bg2">
                    <a:lumMod val="90000"/>
                  </a:schemeClr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Confirm</a:t>
            </a:r>
            <a:endParaRPr lang="en-US" altLang="zh-CN" sz="1400" dirty="0">
              <a:solidFill>
                <a:schemeClr val="bg2">
                  <a:lumMod val="9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B82E96BA-D16D-4359-B8BE-9027B1FEB637}"/>
              </a:ext>
            </a:extLst>
          </p:cNvPr>
          <p:cNvSpPr txBox="1"/>
          <p:nvPr/>
        </p:nvSpPr>
        <p:spPr>
          <a:xfrm>
            <a:off x="9274852" y="5040960"/>
            <a:ext cx="9525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Preference</a:t>
            </a:r>
            <a:endParaRPr lang="en-US" altLang="zh-CN" sz="1400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B439943F-E642-42D9-9BEB-CEBE1B3C5E9A}"/>
              </a:ext>
            </a:extLst>
          </p:cNvPr>
          <p:cNvSpPr txBox="1"/>
          <p:nvPr/>
        </p:nvSpPr>
        <p:spPr>
          <a:xfrm>
            <a:off x="9277673" y="3708914"/>
            <a:ext cx="13324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Real time alarm</a:t>
            </a:r>
            <a:endParaRPr lang="en-US" altLang="zh-CN" sz="1400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0" name="文本框 57">
            <a:extLst>
              <a:ext uri="{FF2B5EF4-FFF2-40B4-BE49-F238E27FC236}">
                <a16:creationId xmlns:a16="http://schemas.microsoft.com/office/drawing/2014/main" id="{B82E96BA-D16D-4359-B8BE-9027B1FEB637}"/>
              </a:ext>
            </a:extLst>
          </p:cNvPr>
          <p:cNvSpPr txBox="1"/>
          <p:nvPr/>
        </p:nvSpPr>
        <p:spPr>
          <a:xfrm>
            <a:off x="7929681" y="723373"/>
            <a:ext cx="24481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Script" panose="030B0504020000000003" pitchFamily="66" charset="0"/>
                <a:ea typeface="等线" panose="02010600030101010101" pitchFamily="2" charset="-122"/>
                <a:cs typeface="Times New Roman" panose="02020603050405020304" pitchFamily="18" charset="0"/>
              </a:rPr>
              <a:t>Safe Live System</a:t>
            </a:r>
            <a:endParaRPr lang="en-US" altLang="zh-CN" sz="2000" dirty="0">
              <a:solidFill>
                <a:schemeClr val="accent1">
                  <a:lumMod val="60000"/>
                  <a:lumOff val="40000"/>
                </a:schemeClr>
              </a:solidFill>
              <a:latin typeface="Segoe Script" panose="030B0504020000000003" pitchFamily="66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32490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12">
            <a:extLst>
              <a:ext uri="{FF2B5EF4-FFF2-40B4-BE49-F238E27FC236}">
                <a16:creationId xmlns:a16="http://schemas.microsoft.com/office/drawing/2014/main" id="{9CE156B3-8AB6-4C29-8F51-B01550B21D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70" b="9742"/>
          <a:stretch/>
        </p:blipFill>
        <p:spPr>
          <a:xfrm>
            <a:off x="21" y="1223617"/>
            <a:ext cx="12191979" cy="4829080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3E538B65-CE12-41F6-A1FE-D31B8E91A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Context Diagram</a:t>
            </a:r>
          </a:p>
        </p:txBody>
      </p:sp>
    </p:spTree>
    <p:extLst>
      <p:ext uri="{BB962C8B-B14F-4D97-AF65-F5344CB8AC3E}">
        <p14:creationId xmlns:p14="http://schemas.microsoft.com/office/powerpoint/2010/main" val="4890127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3E538B65-CE12-41F6-A1FE-D31B8E91A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Flow Diagram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37881E3-727A-4D2F-A811-7BAA0288AE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6079" y="976745"/>
            <a:ext cx="6553545" cy="552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6568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3E538B65-CE12-41F6-A1FE-D31B8E91A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Flow Diagram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FB788C45-7863-4290-A7E8-5BEA8B917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7687" y="358527"/>
            <a:ext cx="6619721" cy="614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8197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3E538B65-CE12-41F6-A1FE-D31B8E91A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Flow Diagram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502B3478-59CE-4197-91EE-6BEF0FCF1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4445" y="321177"/>
            <a:ext cx="6152660" cy="617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3945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3E538B65-CE12-41F6-A1FE-D31B8E91A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Flow Diagram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BE7477F3-775B-4471-BD04-6D44968C8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5217" y="339224"/>
            <a:ext cx="4050620" cy="617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866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Single firework from center" title="Single firework from center">
            <a:extLst>
              <a:ext uri="{FF2B5EF4-FFF2-40B4-BE49-F238E27FC236}">
                <a16:creationId xmlns:a16="http://schemas.microsoft.com/office/drawing/2014/main" id="{34930B1C-247A-4883-98E4-9A2A3441ED2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46853" y="144000"/>
            <a:ext cx="11899494" cy="606015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9100" y="804499"/>
            <a:ext cx="4416588" cy="4880683"/>
          </a:xfrm>
        </p:spPr>
        <p:txBody>
          <a:bodyPr/>
          <a:lstStyle/>
          <a:p>
            <a:r>
              <a:rPr lang="en-ZA" dirty="0"/>
              <a:t>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3E538B65-CE12-41F6-A1FE-D31B8E91A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Flow Diagram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6D3D781-AD09-4462-8354-E6415F7C51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200" y="321177"/>
            <a:ext cx="4012940" cy="617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2224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ZA" dirty="0"/>
              <a:t>User Case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000" y="985279"/>
            <a:ext cx="5472000" cy="360000"/>
          </a:xfrm>
        </p:spPr>
        <p:txBody>
          <a:bodyPr/>
          <a:lstStyle/>
          <a:p>
            <a:r>
              <a:rPr lang="en-ZA" sz="2000" dirty="0"/>
              <a:t>Name: Counties risk comparison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4661" y="1793411"/>
            <a:ext cx="5472000" cy="4426276"/>
          </a:xfrm>
        </p:spPr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Identifier: SL-1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Description </a:t>
            </a:r>
          </a:p>
          <a:p>
            <a:pPr marL="266700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User compare different counties with bias crime risk level and the reasonability of house price income ratio. 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Goal </a:t>
            </a:r>
          </a:p>
          <a:p>
            <a:pPr marL="266700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Users want to choose a relatively friendly and safe community to live in. 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Preconditions </a:t>
            </a:r>
          </a:p>
          <a:p>
            <a:pPr marL="266700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The use has selected the “Find your perfect residence” under “Individual” in Safe Living System navigate bar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Frequency </a:t>
            </a:r>
          </a:p>
          <a:p>
            <a:pPr lvl="1"/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	Begin: 5 times per day</a:t>
            </a:r>
          </a:p>
          <a:p>
            <a:pPr lvl="1"/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	1 Year later: 1000 times per day</a:t>
            </a:r>
          </a:p>
          <a:p>
            <a:pPr marL="0" indent="0">
              <a:buNone/>
              <a:tabLst>
                <a:tab pos="2743200" algn="ctr"/>
                <a:tab pos="5486400" algn="r"/>
                <a:tab pos="457200" algn="l"/>
              </a:tabLst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 </a:t>
            </a: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Basic</a:t>
            </a:r>
            <a:r>
              <a:rPr lang="en-US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Course</a:t>
            </a: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</a:p>
          <a:p>
            <a:pPr marL="619125" lvl="1" indent="-342900">
              <a:spcBef>
                <a:spcPts val="0"/>
              </a:spcBef>
              <a:buFont typeface="+mj-lt"/>
              <a:buAutoNum type="arabicPeriod"/>
              <a:tabLst>
                <a:tab pos="457200" algn="l"/>
                <a:tab pos="685800" algn="l"/>
              </a:tabLst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Use case begins when users fill the form that includes specific group characteristics </a:t>
            </a:r>
          </a:p>
          <a:p>
            <a:pPr marL="619125" lvl="1" indent="-342900">
              <a:spcBef>
                <a:spcPts val="0"/>
              </a:spcBef>
              <a:buFont typeface="+mj-lt"/>
              <a:buAutoNum type="arabicPeriod"/>
              <a:tabLst>
                <a:tab pos="457200" algn="l"/>
                <a:tab pos="685800" algn="l"/>
              </a:tabLst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System retrieve data depending on information users submitted</a:t>
            </a:r>
          </a:p>
          <a:p>
            <a:pPr marL="619125" lvl="1" indent="-342900">
              <a:spcBef>
                <a:spcPts val="0"/>
              </a:spcBef>
              <a:buFont typeface="+mj-lt"/>
              <a:buAutoNum type="arabicPeriod"/>
              <a:tabLst>
                <a:tab pos="457200" algn="l"/>
                <a:tab pos="685800" algn="l"/>
              </a:tabLst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Use case ends when system present corresponding risks</a:t>
            </a:r>
          </a:p>
          <a:p>
            <a:pPr marL="0" indent="0">
              <a:buNone/>
            </a:pPr>
            <a:endParaRPr lang="en-US" sz="16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1793411"/>
            <a:ext cx="5472113" cy="4315791"/>
          </a:xfrm>
        </p:spPr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Alternate Course A</a:t>
            </a:r>
            <a:r>
              <a:rPr lang="en-US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: Description of the alternate course</a:t>
            </a:r>
            <a:endParaRPr lang="en-US" sz="1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0" indent="0">
              <a:buNone/>
              <a:tabLst>
                <a:tab pos="228600" algn="l"/>
              </a:tabLst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Condition</a:t>
            </a:r>
            <a:r>
              <a:rPr lang="en-US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: </a:t>
            </a:r>
            <a:endParaRPr lang="en-US" sz="1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None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Post</a:t>
            </a:r>
            <a:r>
              <a:rPr lang="en-US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conditions </a:t>
            </a:r>
            <a:endParaRPr lang="en-US" sz="1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76225" lvl="1" indent="0">
              <a:spcBef>
                <a:spcPts val="0"/>
              </a:spcBef>
              <a:buNone/>
              <a:tabLst>
                <a:tab pos="2743200" algn="ctr"/>
                <a:tab pos="5486400" algn="r"/>
                <a:tab pos="457200" algn="l"/>
              </a:tabLst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Bias crime risk level and house price risk level in different counties was listed and compared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Exceptions:</a:t>
            </a:r>
            <a:endParaRPr lang="en-US" sz="1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None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Actors </a:t>
            </a:r>
            <a:endParaRPr lang="en-US" sz="1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The individual users who are going to choose new residence. 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Included</a:t>
            </a:r>
            <a:r>
              <a:rPr lang="en-US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Use</a:t>
            </a:r>
            <a:r>
              <a:rPr lang="en-US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Cases </a:t>
            </a:r>
            <a:endParaRPr lang="en-US" sz="1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None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Extended Use Case </a:t>
            </a:r>
            <a:endParaRPr lang="en-US" sz="1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None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Notes</a:t>
            </a:r>
            <a:endParaRPr lang="en-US" sz="1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en-ZA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 bwMode="grayWhite"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21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6880081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ZA" dirty="0"/>
              <a:t>User Case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000" y="985279"/>
            <a:ext cx="5472000" cy="360000"/>
          </a:xfrm>
        </p:spPr>
        <p:txBody>
          <a:bodyPr/>
          <a:lstStyle/>
          <a:p>
            <a:r>
              <a:rPr lang="en-ZA" sz="2000" dirty="0"/>
              <a:t>Name: Risk detail presentation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000" y="1468966"/>
            <a:ext cx="5472000" cy="5121782"/>
          </a:xfrm>
        </p:spPr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Identifier: SL-2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Description </a:t>
            </a:r>
          </a:p>
          <a:p>
            <a:pPr marL="0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Users can observe different risks trends basing on their concern.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Goal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Organization administrators and communities managers concern about bias crimes risk in various fields, so that they can take preventive action ahead of time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Preconditions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1.	The user has selected the “Organization” in Safe Living System navigate bar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2.	The user has logged in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3.	User profile is set correctly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Frequency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Begin: 50 times per day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1 Year later: 1000 times per day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Basic Course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1.	Use case begins when user login successfully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2.	System retrieve data basing on their preference setting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3.	Recent reported incidents will be retrieved and shown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49695" y="1104298"/>
            <a:ext cx="5472113" cy="5486450"/>
          </a:xfrm>
        </p:spPr>
        <p:txBody>
          <a:bodyPr/>
          <a:lstStyle/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4.	Use case ends when system present corresponding area detail risks trend</a:t>
            </a:r>
            <a:endParaRPr lang="en-US" sz="1400" b="1" dirty="0">
              <a:latin typeface="Arial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Alternate Course A</a:t>
            </a:r>
            <a:r>
              <a:rPr lang="en-US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: Description of the alternate course</a:t>
            </a:r>
            <a:endParaRPr lang="en-US" sz="1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0" indent="0">
              <a:buNone/>
              <a:tabLst>
                <a:tab pos="228600" algn="l"/>
              </a:tabLst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Condition</a:t>
            </a:r>
            <a:r>
              <a:rPr lang="en-US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: </a:t>
            </a:r>
            <a:endParaRPr lang="en-US" sz="1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None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Post</a:t>
            </a:r>
            <a:r>
              <a:rPr lang="en-US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conditions </a:t>
            </a:r>
            <a:endParaRPr lang="en-US" sz="1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76225" lvl="1" indent="0">
              <a:spcBef>
                <a:spcPts val="0"/>
              </a:spcBef>
              <a:buNone/>
              <a:tabLst>
                <a:tab pos="2743200" algn="ctr"/>
                <a:tab pos="5486400" algn="r"/>
                <a:tab pos="457200" algn="l"/>
              </a:tabLst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None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Exception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1.	Authentication fails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2.	Fail to set user profile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3.	User session expire 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Actors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The organization administrators who concern about bias crimes risk, such as schools, libraries, stadiums, and so on</a:t>
            </a: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Included Use Cases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Login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Register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Extended Use Case </a:t>
            </a:r>
            <a:endParaRPr lang="en-US" sz="1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None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Notes</a:t>
            </a:r>
            <a:endParaRPr lang="en-US" sz="1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en-ZA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 bwMode="grayWhite"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22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7469597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ZA" dirty="0"/>
              <a:t>User Case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000" y="985279"/>
            <a:ext cx="5472000" cy="360000"/>
          </a:xfrm>
        </p:spPr>
        <p:txBody>
          <a:bodyPr/>
          <a:lstStyle/>
          <a:p>
            <a:r>
              <a:rPr lang="en-ZA" sz="2000" dirty="0"/>
              <a:t>Name: Report Incidents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000" y="1791435"/>
            <a:ext cx="5472000" cy="4403755"/>
          </a:xfrm>
        </p:spPr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Identifier: SL-3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Description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Users report the crime incidents that just happened. 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Goal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Inform other users the latest crime risks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Preconditions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The user has selected the “Report an incident” under “Individual” in Safe Living System navigate bar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Frequency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Begin: 2 times per day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1 Year later: 10 times per day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Basic Course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1.	The user fills personal contact information and basic incident information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2.	The user submits the report form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3.	System stores relative information to Report table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0" y="1820934"/>
            <a:ext cx="5472113" cy="4344755"/>
          </a:xfrm>
        </p:spPr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Alternate Course A</a:t>
            </a:r>
            <a:r>
              <a:rPr lang="en-US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: Description of the alternate course</a:t>
            </a:r>
            <a:endParaRPr lang="en-US" sz="1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0" indent="0">
              <a:buNone/>
              <a:tabLst>
                <a:tab pos="228600" algn="l"/>
              </a:tabLst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Condition</a:t>
            </a:r>
            <a:r>
              <a:rPr lang="en-US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: </a:t>
            </a:r>
            <a:endParaRPr lang="en-US" sz="1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None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Post</a:t>
            </a:r>
            <a:r>
              <a:rPr lang="en-US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conditions </a:t>
            </a:r>
            <a:endParaRPr lang="en-US" sz="1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76225" lvl="1" indent="0">
              <a:spcBef>
                <a:spcPts val="0"/>
              </a:spcBef>
              <a:buNone/>
              <a:tabLst>
                <a:tab pos="2743200" algn="ctr"/>
                <a:tab pos="5486400" algn="r"/>
                <a:tab pos="457200" algn="l"/>
              </a:tabLst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None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Exception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The required information is lacked</a:t>
            </a:r>
          </a:p>
          <a:p>
            <a:pPr marL="0" indent="0">
              <a:buNone/>
            </a:pPr>
            <a:endParaRPr lang="en-US" sz="1400" b="1" dirty="0">
              <a:latin typeface="Arial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Actors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The personal users who are the parties or witness of crime incidents</a:t>
            </a:r>
            <a:endParaRPr lang="en-US" sz="1400" b="1" dirty="0">
              <a:latin typeface="Arial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Included Use Cases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None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Extended Use Case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Confirm 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Notes</a:t>
            </a:r>
            <a:endParaRPr lang="en-US" sz="1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en-ZA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 bwMode="grayWhite"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23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946003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ZA" dirty="0"/>
              <a:t>User Case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000" y="985279"/>
            <a:ext cx="5472000" cy="360000"/>
          </a:xfrm>
        </p:spPr>
        <p:txBody>
          <a:bodyPr/>
          <a:lstStyle/>
          <a:p>
            <a:r>
              <a:rPr lang="en-ZA" sz="2000" dirty="0"/>
              <a:t>Name: Incidents Confirmation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000" y="1529895"/>
            <a:ext cx="5472000" cy="4799313"/>
          </a:xfrm>
        </p:spPr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Identifier: SL-4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Description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Security department confirms and corrects reported incidents information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Goal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Inevitably, there will be misinformation. Confirmation of security department can correct misinformation and eliminate fake information.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Preconditions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1.	Security department user has past authenticated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2.	The incident information has been reported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Frequency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Begin: 2 times per day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1 Year later: 10 times per day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Basic Course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1.	Use case begins when user login successfully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2.	System retrieve data from reported table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3.	User checks and corrects information 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4.	User submit confirmed result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994399" y="1529895"/>
            <a:ext cx="5472113" cy="5253898"/>
          </a:xfrm>
        </p:spPr>
        <p:txBody>
          <a:bodyPr/>
          <a:lstStyle/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5.	System saves correct information and mark “confirmation” filed as 1</a:t>
            </a:r>
            <a:endParaRPr lang="en-US" sz="1400" b="1" dirty="0">
              <a:latin typeface="Arial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Alternate Course A</a:t>
            </a:r>
            <a:r>
              <a:rPr lang="en-US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: Description of the alternate course</a:t>
            </a:r>
            <a:endParaRPr lang="en-US" sz="1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0" indent="0">
              <a:buNone/>
              <a:tabLst>
                <a:tab pos="228600" algn="l"/>
              </a:tabLst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Condition</a:t>
            </a:r>
            <a:r>
              <a:rPr lang="en-US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: </a:t>
            </a:r>
            <a:endParaRPr lang="en-US" sz="1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266700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None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Post conditions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System load incidents records to confirm until all records’ “confirmation” filed is 1</a:t>
            </a:r>
            <a:endParaRPr lang="en-US" sz="1400" b="1" dirty="0">
              <a:latin typeface="Arial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Exception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1.	Authentication fails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2.	User session expire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3.	All records have been confirmed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Actors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Security department, such as police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Included Use Cases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Login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Extended Use Case </a:t>
            </a:r>
          </a:p>
          <a:p>
            <a:pPr marL="276225" lvl="1" indent="0">
              <a:buNone/>
            </a:pPr>
            <a:r>
              <a:rPr 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None</a:t>
            </a:r>
          </a:p>
          <a:p>
            <a:pPr marL="0" indent="0">
              <a:buNone/>
            </a:pPr>
            <a:endParaRPr lang="en-ZA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 bwMode="grayWhite"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24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9596316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  <a:latin typeface="+mj-lt"/>
              </a:rPr>
              <a:t>ER</a:t>
            </a: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Diagram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extLst>
              <a:ext uri="{FF2B5EF4-FFF2-40B4-BE49-F238E27FC236}">
                <a16:creationId xmlns:a16="http://schemas.microsoft.com/office/drawing/2014/main" id="{82DD4C8A-8987-4B18-9556-CC3CD52F0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9036" y="1013114"/>
            <a:ext cx="7432964" cy="5242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2881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26</a:t>
            </a:fld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Client/Server Architecture 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4D0C2CA-EE06-49FA-948C-4A8B69A89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1843" y="977399"/>
            <a:ext cx="9357668" cy="5197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2373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System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A170F5-0E37-4883-8E55-71105E026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1155" y="568482"/>
            <a:ext cx="5185062" cy="5518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3915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polygon architecture" title="Abstract polygon architecture">
            <a:extLst>
              <a:ext uri="{FF2B5EF4-FFF2-40B4-BE49-F238E27FC236}">
                <a16:creationId xmlns:a16="http://schemas.microsoft.com/office/drawing/2014/main" id="{7FF3C627-08E1-4680-A166-134CAC4F434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44000" y="147229"/>
            <a:ext cx="5280100" cy="605369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Specification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66EEB513-467F-4991-82EC-AD68FC1324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/>
              <a:t>Hardware/ Software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28</a:t>
            </a:fld>
            <a:endParaRPr lang="en-ZA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563DD1B-A834-4EB2-B5A2-F9D0032609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6320611"/>
              </p:ext>
            </p:extLst>
          </p:nvPr>
        </p:nvGraphicFramePr>
        <p:xfrm>
          <a:off x="5762537" y="2606261"/>
          <a:ext cx="5914888" cy="2449744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634109">
                  <a:extLst>
                    <a:ext uri="{9D8B030D-6E8A-4147-A177-3AD203B41FA5}">
                      <a16:colId xmlns:a16="http://schemas.microsoft.com/office/drawing/2014/main" val="2963618467"/>
                    </a:ext>
                  </a:extLst>
                </a:gridCol>
                <a:gridCol w="1515492">
                  <a:extLst>
                    <a:ext uri="{9D8B030D-6E8A-4147-A177-3AD203B41FA5}">
                      <a16:colId xmlns:a16="http://schemas.microsoft.com/office/drawing/2014/main" val="3594235907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537899547"/>
                    </a:ext>
                  </a:extLst>
                </a:gridCol>
                <a:gridCol w="1342887">
                  <a:extLst>
                    <a:ext uri="{9D8B030D-6E8A-4147-A177-3AD203B41FA5}">
                      <a16:colId xmlns:a16="http://schemas.microsoft.com/office/drawing/2014/main" val="605318829"/>
                    </a:ext>
                  </a:extLst>
                </a:gridCol>
              </a:tblGrid>
              <a:tr h="643042">
                <a:tc>
                  <a:txBody>
                    <a:bodyPr/>
                    <a:lstStyle/>
                    <a:p>
                      <a:pPr algn="ctr"/>
                      <a:endParaRPr lang="en-ZA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Web Server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Application Server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DB Server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0024796"/>
                  </a:ext>
                </a:extLst>
              </a:tr>
              <a:tr h="584653">
                <a:tc>
                  <a:txBody>
                    <a:bodyPr/>
                    <a:lstStyle/>
                    <a:p>
                      <a:pPr marL="0" algn="ctr" defTabSz="914400" rtl="0" eaLnBrk="1" fontAlgn="b" latinLnBrk="0" hangingPunct="1">
                        <a:lnSpc>
                          <a:spcPct val="250000"/>
                        </a:lnSpc>
                      </a:pPr>
                      <a:r>
                        <a:rPr lang="en-US" sz="16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OS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ZA" sz="1600" dirty="0" err="1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uBuntu</a:t>
                      </a:r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ZA" sz="1600" dirty="0" err="1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uBuntu</a:t>
                      </a:r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 err="1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uBuntu</a:t>
                      </a:r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7364874"/>
                  </a:ext>
                </a:extLst>
              </a:tr>
              <a:tr h="532999">
                <a:tc>
                  <a:txBody>
                    <a:bodyPr/>
                    <a:lstStyle/>
                    <a:p>
                      <a:pPr marL="0" algn="ctr" defTabSz="914400" rtl="0" eaLnBrk="1" fontAlgn="b" latinLnBrk="0" hangingPunct="1">
                        <a:lnSpc>
                          <a:spcPct val="250000"/>
                        </a:lnSpc>
                      </a:pPr>
                      <a:r>
                        <a:rPr lang="en-US" sz="16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Server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Apache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Php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ZA" sz="1600" dirty="0" err="1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mySQL</a:t>
                      </a:r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530607"/>
                  </a:ext>
                </a:extLst>
              </a:tr>
              <a:tr h="575578">
                <a:tc>
                  <a:txBody>
                    <a:bodyPr/>
                    <a:lstStyle/>
                    <a:p>
                      <a:pPr marL="0" algn="ctr" defTabSz="914400" rtl="0" eaLnBrk="1" fontAlgn="b" latinLnBrk="0" hangingPunct="1">
                        <a:lnSpc>
                          <a:spcPct val="250000"/>
                        </a:lnSpc>
                      </a:pPr>
                      <a:r>
                        <a:rPr lang="en-US" sz="16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Hardware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ZA" sz="1600" dirty="0" err="1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i</a:t>
                      </a:r>
                      <a:r>
                        <a:rPr lang="en-US" altLang="zh-CN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5</a:t>
                      </a: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/2G/2G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ZA" sz="1600" dirty="0" err="1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i</a:t>
                      </a:r>
                      <a:r>
                        <a:rPr lang="en-US" altLang="zh-CN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5</a:t>
                      </a: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/2G/2G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 err="1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i</a:t>
                      </a:r>
                      <a:r>
                        <a:rPr lang="en-US" altLang="zh-CN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5</a:t>
                      </a: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/2G/2G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50695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64605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polygon architecture" title="Abstract polygon architecture">
            <a:extLst>
              <a:ext uri="{FF2B5EF4-FFF2-40B4-BE49-F238E27FC236}">
                <a16:creationId xmlns:a16="http://schemas.microsoft.com/office/drawing/2014/main" id="{7FF3C627-08E1-4680-A166-134CAC4F434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44000" y="147229"/>
            <a:ext cx="5280100" cy="605369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5601" y="3263898"/>
            <a:ext cx="4840085" cy="2167280"/>
          </a:xfrm>
        </p:spPr>
        <p:txBody>
          <a:bodyPr/>
          <a:lstStyle/>
          <a:p>
            <a:r>
              <a:rPr lang="en-ZA" dirty="0"/>
              <a:t>Security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29</a:t>
            </a:fld>
            <a:endParaRPr lang="en-Z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A274E6-D00D-45CD-A462-CA8403260099}"/>
              </a:ext>
            </a:extLst>
          </p:cNvPr>
          <p:cNvSpPr txBox="1"/>
          <p:nvPr/>
        </p:nvSpPr>
        <p:spPr>
          <a:xfrm>
            <a:off x="6096000" y="1183861"/>
            <a:ext cx="479287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Infrastructure security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Access privilege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PHP and SQL issue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DataBase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SQL Injection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XSS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POST and Get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Error Handling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Session and Cookie Hijacking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Users permission </a:t>
            </a:r>
          </a:p>
        </p:txBody>
      </p:sp>
    </p:spTree>
    <p:extLst>
      <p:ext uri="{BB962C8B-B14F-4D97-AF65-F5344CB8AC3E}">
        <p14:creationId xmlns:p14="http://schemas.microsoft.com/office/powerpoint/2010/main" val="1717279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polygon architecture" title="Abstract polygon architecture">
            <a:extLst>
              <a:ext uri="{FF2B5EF4-FFF2-40B4-BE49-F238E27FC236}">
                <a16:creationId xmlns:a16="http://schemas.microsoft.com/office/drawing/2014/main" id="{7FF3C627-08E1-4680-A166-134CAC4F434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44000" y="147229"/>
            <a:ext cx="5280100" cy="605369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Vision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66EEB513-467F-4991-82EC-AD68FC1324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601" y="4889912"/>
            <a:ext cx="4840085" cy="907573"/>
          </a:xfrm>
        </p:spPr>
        <p:txBody>
          <a:bodyPr/>
          <a:lstStyle/>
          <a:p>
            <a:r>
              <a:rPr lang="en-US" b="1" dirty="0"/>
              <a:t>Different groups in the United States, regardless of race, religion or sexual orientation, can live in a comfortable communities environment. 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3B7D2F0-D16B-4916-87C1-9B29D9E765C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96000" y="2794883"/>
            <a:ext cx="5472000" cy="2911104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/>
              <a:t>Provide an effective approach for users to identify the level of risk level in different regions. </a:t>
            </a:r>
            <a:r>
              <a:rPr lang="en-ZA" sz="3200" dirty="0"/>
              <a:t> </a:t>
            </a:r>
          </a:p>
          <a:p>
            <a:r>
              <a:rPr lang="en-US" dirty="0"/>
              <a:t>provide risk level comparison in countries depending on users’ group characteristics</a:t>
            </a:r>
          </a:p>
          <a:p>
            <a:r>
              <a:rPr lang="en-US" dirty="0"/>
              <a:t>report bias crime incidents real time</a:t>
            </a:r>
          </a:p>
          <a:p>
            <a:r>
              <a:rPr lang="en-ZA" dirty="0"/>
              <a:t>Organizational users can </a:t>
            </a:r>
            <a:r>
              <a:rPr lang="en-US" dirty="0"/>
              <a:t>track the historical trend of bias crime, and receive recent reported incidents reports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3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5811592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Moving fast through a curved tunnel" title="Moving fast through a curved tunnel">
            <a:extLst>
              <a:ext uri="{FF2B5EF4-FFF2-40B4-BE49-F238E27FC236}">
                <a16:creationId xmlns:a16="http://schemas.microsoft.com/office/drawing/2014/main" id="{8F627737-7D1C-4923-A8FA-20DF09D0A29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46180" y="144000"/>
            <a:ext cx="11900839" cy="6570000"/>
          </a:xfr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0C7833EF-F2FC-4C18-9E89-7491D88CF2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Thank You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C9AEF562-1B88-4933-832C-6BD075D10AC6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en-ZA" dirty="0"/>
              <a:t>Weicong Feng</a:t>
            </a:r>
          </a:p>
        </p:txBody>
      </p:sp>
      <p:pic>
        <p:nvPicPr>
          <p:cNvPr id="8" name="Graphic 7" descr="User" title="Icon - Presenter Name">
            <a:extLst>
              <a:ext uri="{FF2B5EF4-FFF2-40B4-BE49-F238E27FC236}">
                <a16:creationId xmlns:a16="http://schemas.microsoft.com/office/drawing/2014/main" id="{111541C4-DB03-4E53-994D-499C7D73C4D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 bwMode="ltGray">
          <a:xfrm>
            <a:off x="11498343" y="5262266"/>
            <a:ext cx="180909" cy="180909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 bwMode="ltGray"/>
        <p:txBody>
          <a:bodyPr/>
          <a:lstStyle/>
          <a:p>
            <a:r>
              <a:rPr lang="en-ZA" dirty="0"/>
              <a:t>+1 347-421-1810</a:t>
            </a:r>
          </a:p>
        </p:txBody>
      </p:sp>
      <p:pic>
        <p:nvPicPr>
          <p:cNvPr id="10" name="Graphic 9" descr="Smart Phone" title="Icon - Presenter Phone Number">
            <a:extLst>
              <a:ext uri="{FF2B5EF4-FFF2-40B4-BE49-F238E27FC236}">
                <a16:creationId xmlns:a16="http://schemas.microsoft.com/office/drawing/2014/main" id="{A29DE31C-E099-4579-BB03-675E0A40C5F2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 bwMode="ltGray">
          <a:xfrm>
            <a:off x="11498343" y="5533246"/>
            <a:ext cx="180909" cy="180909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 bwMode="ltGray"/>
        <p:txBody>
          <a:bodyPr/>
          <a:lstStyle/>
          <a:p>
            <a:r>
              <a:rPr lang="en-ZA" dirty="0"/>
              <a:t>weicongf73@gmail.com</a:t>
            </a:r>
          </a:p>
          <a:p>
            <a:endParaRPr lang="en-ZA" dirty="0"/>
          </a:p>
        </p:txBody>
      </p:sp>
      <p:pic>
        <p:nvPicPr>
          <p:cNvPr id="9" name="Graphic 8" descr="Envelope" title="Icon Presenter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 bwMode="ltGray">
          <a:xfrm>
            <a:off x="11498343" y="5804226"/>
            <a:ext cx="180909" cy="180909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73EDC26-15F7-41F7-8D1D-E36AFD8FA71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 bwMode="ltGray"/>
        <p:txBody>
          <a:bodyPr/>
          <a:lstStyle/>
          <a:p>
            <a:r>
              <a:rPr lang="en-ZA" dirty="0"/>
              <a:t>Github.com/wfeng66</a:t>
            </a:r>
          </a:p>
          <a:p>
            <a:endParaRPr lang="en-ZA" dirty="0"/>
          </a:p>
        </p:txBody>
      </p:sp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 bwMode="ltGray">
          <a:xfrm>
            <a:off x="11487646" y="6075206"/>
            <a:ext cx="202303" cy="20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ZA" dirty="0"/>
              <a:t>Purpose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41334"/>
            <a:ext cx="5472000" cy="360000"/>
          </a:xfrm>
        </p:spPr>
        <p:txBody>
          <a:bodyPr/>
          <a:lstStyle/>
          <a:p>
            <a:r>
              <a:rPr lang="en-ZA" dirty="0"/>
              <a:t>Solve problems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49168"/>
            <a:ext cx="5472000" cy="1864696"/>
          </a:xfrm>
        </p:spPr>
        <p:txBody>
          <a:bodyPr/>
          <a:lstStyle/>
          <a:p>
            <a:r>
              <a:rPr lang="en-ZA" dirty="0"/>
              <a:t>Bias crimes has been increasing recent years</a:t>
            </a:r>
          </a:p>
          <a:p>
            <a:pPr lvl="1"/>
            <a:r>
              <a:rPr lang="en-US" dirty="0"/>
              <a:t>hate crimes in American rose 17 percent in 2018</a:t>
            </a:r>
            <a:r>
              <a:rPr lang="en-ZA" dirty="0"/>
              <a:t>. </a:t>
            </a:r>
          </a:p>
          <a:p>
            <a:r>
              <a:rPr lang="en-ZA" dirty="0"/>
              <a:t>Risk levels is variant for groups in different race, religions, even disabilities in bias crime</a:t>
            </a:r>
          </a:p>
          <a:p>
            <a:r>
              <a:rPr lang="en-ZA" dirty="0"/>
              <a:t>People want a less hostile and comfortable place to live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2341859"/>
            <a:ext cx="5472000" cy="358775"/>
          </a:xfrm>
        </p:spPr>
        <p:txBody>
          <a:bodyPr/>
          <a:lstStyle/>
          <a:p>
            <a:r>
              <a:rPr lang="en-ZA" dirty="0"/>
              <a:t>Target users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845859"/>
            <a:ext cx="5472113" cy="2287250"/>
          </a:xfrm>
        </p:spPr>
        <p:txBody>
          <a:bodyPr/>
          <a:lstStyle/>
          <a:p>
            <a:r>
              <a:rPr lang="en-ZA" dirty="0"/>
              <a:t>Personal users: who </a:t>
            </a:r>
            <a:r>
              <a:rPr lang="en-US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looking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safe</a:t>
            </a:r>
            <a:r>
              <a:rPr lang="zh-CN" altLang="en-US" dirty="0"/>
              <a:t> </a:t>
            </a:r>
            <a:r>
              <a:rPr lang="en-US" altLang="zh-CN" dirty="0"/>
              <a:t>residence with fewer bias crimes, and report real time bias crime incidents</a:t>
            </a:r>
            <a:endParaRPr lang="en-ZA" dirty="0"/>
          </a:p>
          <a:p>
            <a:r>
              <a:rPr lang="en-ZA" dirty="0"/>
              <a:t>Security department: the departments manages communities safe</a:t>
            </a:r>
          </a:p>
          <a:p>
            <a:r>
              <a:rPr lang="en-ZA" dirty="0"/>
              <a:t>Organizational users: institutions concern about bias crimes, for example, schools, churches, stadiums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 bwMode="grayWhite"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4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ZA" dirty="0"/>
              <a:t>Business Value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41334"/>
            <a:ext cx="5472000" cy="360000"/>
          </a:xfrm>
        </p:spPr>
        <p:txBody>
          <a:bodyPr/>
          <a:lstStyle/>
          <a:p>
            <a:r>
              <a:rPr lang="en-ZA" dirty="0"/>
              <a:t>Sponsor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49168"/>
            <a:ext cx="5472000" cy="1864696"/>
          </a:xfrm>
        </p:spPr>
        <p:txBody>
          <a:bodyPr/>
          <a:lstStyle/>
          <a:p>
            <a:r>
              <a:rPr lang="en-US" dirty="0"/>
              <a:t>New York City</a:t>
            </a:r>
          </a:p>
          <a:p>
            <a:r>
              <a:rPr lang="en-US" dirty="0"/>
              <a:t>NYPD</a:t>
            </a:r>
          </a:p>
          <a:p>
            <a:r>
              <a:rPr lang="en-US" dirty="0"/>
              <a:t>Federal Government</a:t>
            </a:r>
          </a:p>
          <a:p>
            <a:r>
              <a:rPr lang="en-ZA" dirty="0"/>
              <a:t>Social Institutes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2341859"/>
            <a:ext cx="5472000" cy="358775"/>
          </a:xfrm>
        </p:spPr>
        <p:txBody>
          <a:bodyPr/>
          <a:lstStyle/>
          <a:p>
            <a:r>
              <a:rPr lang="en-ZA" dirty="0"/>
              <a:t>Business / Social Value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845859"/>
            <a:ext cx="5472113" cy="2287250"/>
          </a:xfrm>
        </p:spPr>
        <p:txBody>
          <a:bodyPr/>
          <a:lstStyle/>
          <a:p>
            <a:r>
              <a:rPr lang="en-ZA" dirty="0"/>
              <a:t>Reduce crimes</a:t>
            </a:r>
          </a:p>
          <a:p>
            <a:r>
              <a:rPr lang="en-ZA" dirty="0"/>
              <a:t>People live more comfortable and safe</a:t>
            </a:r>
          </a:p>
          <a:p>
            <a:r>
              <a:rPr lang="en-ZA" dirty="0"/>
              <a:t>Reduce property loss</a:t>
            </a:r>
          </a:p>
          <a:p>
            <a:r>
              <a:rPr lang="en-ZA" dirty="0"/>
              <a:t>Reduce medical cost</a:t>
            </a:r>
          </a:p>
          <a:p>
            <a:r>
              <a:rPr lang="en-ZA" dirty="0"/>
              <a:t>Reduce security cost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 bwMode="grayWhite"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065002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Feasibility Analysis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F30A776A-454A-4296-87D5-3BD212BAF885}"/>
              </a:ext>
            </a:extLst>
          </p:cNvPr>
          <p:cNvGraphicFramePr>
            <a:graphicFrameLocks noGrp="1"/>
          </p:cNvGraphicFramePr>
          <p:nvPr>
            <p:ph idx="34"/>
            <p:extLst>
              <p:ext uri="{D42A27DB-BD31-4B8C-83A1-F6EECF244321}">
                <p14:modId xmlns:p14="http://schemas.microsoft.com/office/powerpoint/2010/main" val="599812338"/>
              </p:ext>
            </p:extLst>
          </p:nvPr>
        </p:nvGraphicFramePr>
        <p:xfrm>
          <a:off x="443399" y="1079300"/>
          <a:ext cx="10960624" cy="5166745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3881227">
                  <a:extLst>
                    <a:ext uri="{9D8B030D-6E8A-4147-A177-3AD203B41FA5}">
                      <a16:colId xmlns:a16="http://schemas.microsoft.com/office/drawing/2014/main" val="1173992025"/>
                    </a:ext>
                  </a:extLst>
                </a:gridCol>
                <a:gridCol w="1509869">
                  <a:extLst>
                    <a:ext uri="{9D8B030D-6E8A-4147-A177-3AD203B41FA5}">
                      <a16:colId xmlns:a16="http://schemas.microsoft.com/office/drawing/2014/main" val="115202853"/>
                    </a:ext>
                  </a:extLst>
                </a:gridCol>
                <a:gridCol w="1480705">
                  <a:extLst>
                    <a:ext uri="{9D8B030D-6E8A-4147-A177-3AD203B41FA5}">
                      <a16:colId xmlns:a16="http://schemas.microsoft.com/office/drawing/2014/main" val="1010693434"/>
                    </a:ext>
                  </a:extLst>
                </a:gridCol>
                <a:gridCol w="1413164">
                  <a:extLst>
                    <a:ext uri="{9D8B030D-6E8A-4147-A177-3AD203B41FA5}">
                      <a16:colId xmlns:a16="http://schemas.microsoft.com/office/drawing/2014/main" val="3778082769"/>
                    </a:ext>
                  </a:extLst>
                </a:gridCol>
                <a:gridCol w="1381991">
                  <a:extLst>
                    <a:ext uri="{9D8B030D-6E8A-4147-A177-3AD203B41FA5}">
                      <a16:colId xmlns:a16="http://schemas.microsoft.com/office/drawing/2014/main" val="1136644251"/>
                    </a:ext>
                  </a:extLst>
                </a:gridCol>
                <a:gridCol w="1293668">
                  <a:extLst>
                    <a:ext uri="{9D8B030D-6E8A-4147-A177-3AD203B41FA5}">
                      <a16:colId xmlns:a16="http://schemas.microsoft.com/office/drawing/2014/main" val="625128331"/>
                    </a:ext>
                  </a:extLst>
                </a:gridCol>
              </a:tblGrid>
              <a:tr h="328668">
                <a:tc>
                  <a:txBody>
                    <a:bodyPr/>
                    <a:lstStyle/>
                    <a:p>
                      <a:pPr algn="ctr"/>
                      <a:endParaRPr lang="en-ZA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Year 1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ZA" sz="16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Year 2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Year 3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Year 4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Year 5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2236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Reduced medical cost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$15,000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$20,000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$50,000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$80,000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34959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Reduced absence from work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$1,000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$2,000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$10,000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$15,000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4420835"/>
                  </a:ext>
                </a:extLst>
              </a:tr>
              <a:tr h="19254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Reduced property damage value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$3,000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$5,000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$10,000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$20,000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$30,000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01330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Reduced security cost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$50,000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$80,000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$100,000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$100,000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135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Improve community safety and vitality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2132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Improve community comfort and acceptance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1189510"/>
                  </a:ext>
                </a:extLst>
              </a:tr>
              <a:tr h="289183">
                <a:tc>
                  <a:txBody>
                    <a:bodyPr/>
                    <a:lstStyle/>
                    <a:p>
                      <a:pPr algn="l"/>
                      <a:r>
                        <a:rPr lang="en-ZA" sz="14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Total Benefits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$3,000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$71,000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$112,000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$180,000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$225,000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359667"/>
                  </a:ext>
                </a:extLst>
              </a:tr>
              <a:tr h="28641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Development costs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$50,000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$20,000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2581745"/>
                  </a:ext>
                </a:extLst>
              </a:tr>
              <a:tr h="3148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Additional hardware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300830"/>
                  </a:ext>
                </a:extLst>
              </a:tr>
              <a:tr h="30165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Operation costs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$1,000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$5,000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$10,000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$15,000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$15,000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2692835"/>
                  </a:ext>
                </a:extLst>
              </a:tr>
              <a:tr h="28849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User time during development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$5,000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$2,000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         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7365905"/>
                  </a:ext>
                </a:extLst>
              </a:tr>
              <a:tr h="31689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Maintenance costs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$5,000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$10,000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$30,000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$80,000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$100,000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936535"/>
                  </a:ext>
                </a:extLst>
              </a:tr>
              <a:tr h="30373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  Total Costs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$61,000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$37,000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$40,000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$95,000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$115,000 </a:t>
                      </a:r>
                      <a:endParaRPr lang="en-US" sz="105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7728417"/>
                  </a:ext>
                </a:extLst>
              </a:tr>
              <a:tr h="30373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Net benefits/costs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$(58,000)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$34,000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$72,000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$85,000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$110,000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5847936"/>
                  </a:ext>
                </a:extLst>
              </a:tr>
              <a:tr h="30373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Cumulative benefits/costs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$(58,000)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$(24,000)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$48,000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$133,000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$243,000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6935814"/>
                  </a:ext>
                </a:extLst>
              </a:tr>
              <a:tr h="28537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Net benefits/cost (NPV @ 5%)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$(55,238.10)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$30,839.00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$62,196.31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$69,929.71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$86,187.88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960205"/>
                  </a:ext>
                </a:extLst>
              </a:tr>
              <a:tr h="28260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Cumulative NPV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$(55,238.10)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$(24,399.09)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$37,797.21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$107,726.92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$193,914.80 </a:t>
                      </a:r>
                    </a:p>
                  </a:txBody>
                  <a:tcPr marL="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0782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7289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7</a:t>
            </a:fld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Feasibility Analysis ( </a:t>
            </a:r>
            <a:r>
              <a:rPr lang="en-ZA" dirty="0" err="1"/>
              <a:t>Cont</a:t>
            </a:r>
            <a:r>
              <a:rPr lang="en-ZA" dirty="0"/>
              <a:t> )</a:t>
            </a:r>
          </a:p>
        </p:txBody>
      </p:sp>
      <p:graphicFrame>
        <p:nvGraphicFramePr>
          <p:cNvPr id="13" name="Content Placeholder 12" title="Gross Revenue Placeholder Chart">
            <a:extLst>
              <a:ext uri="{FF2B5EF4-FFF2-40B4-BE49-F238E27FC236}">
                <a16:creationId xmlns:a16="http://schemas.microsoft.com/office/drawing/2014/main" id="{2696FB02-161F-4F02-9124-7030AD377CEF}"/>
              </a:ext>
            </a:extLst>
          </p:cNvPr>
          <p:cNvGraphicFramePr>
            <a:graphicFrameLocks noGrp="1"/>
          </p:cNvGraphicFramePr>
          <p:nvPr>
            <p:ph idx="34"/>
            <p:extLst>
              <p:ext uri="{D42A27DB-BD31-4B8C-83A1-F6EECF244321}">
                <p14:modId xmlns:p14="http://schemas.microsoft.com/office/powerpoint/2010/main" val="1763408477"/>
              </p:ext>
            </p:extLst>
          </p:nvPr>
        </p:nvGraphicFramePr>
        <p:xfrm>
          <a:off x="463826" y="1511300"/>
          <a:ext cx="11307487" cy="4679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13740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Chalk board texture with nothing written on it" title="Chalk board texture with nothing written on it">
            <a:extLst>
              <a:ext uri="{FF2B5EF4-FFF2-40B4-BE49-F238E27FC236}">
                <a16:creationId xmlns:a16="http://schemas.microsoft.com/office/drawing/2014/main" id="{7995DD33-258D-4E3B-8A80-CB864DD5F34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46853" y="144000"/>
            <a:ext cx="11899494" cy="606015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altLang="zh-CN" dirty="0"/>
              <a:t>Acquisition Strategy</a:t>
            </a:r>
            <a:endParaRPr lang="en-ZA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/>
              <a:t>Lorem ipsum dolor sit ame adipiscing elit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8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892918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 bwMode="grayWhite"/>
        <p:txBody>
          <a:bodyPr/>
          <a:lstStyle/>
          <a:p>
            <a:fld id="{19B51A1E-902D-48AF-9020-955120F399B6}" type="slidenum">
              <a:rPr lang="en-ZA" smtClean="0"/>
              <a:pPr/>
              <a:t>9</a:t>
            </a:fld>
            <a:endParaRPr lang="en-ZA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F30A776A-454A-4296-87D5-3BD212BAF885}"/>
              </a:ext>
            </a:extLst>
          </p:cNvPr>
          <p:cNvGraphicFramePr>
            <a:graphicFrameLocks noGrp="1"/>
          </p:cNvGraphicFramePr>
          <p:nvPr>
            <p:ph idx="34"/>
            <p:extLst>
              <p:ext uri="{D42A27DB-BD31-4B8C-83A1-F6EECF244321}">
                <p14:modId xmlns:p14="http://schemas.microsoft.com/office/powerpoint/2010/main" val="2297998840"/>
              </p:ext>
            </p:extLst>
          </p:nvPr>
        </p:nvGraphicFramePr>
        <p:xfrm>
          <a:off x="560337" y="55578"/>
          <a:ext cx="10880814" cy="6769537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3070759">
                  <a:extLst>
                    <a:ext uri="{9D8B030D-6E8A-4147-A177-3AD203B41FA5}">
                      <a16:colId xmlns:a16="http://schemas.microsoft.com/office/drawing/2014/main" val="1173992025"/>
                    </a:ext>
                  </a:extLst>
                </a:gridCol>
                <a:gridCol w="1232452">
                  <a:extLst>
                    <a:ext uri="{9D8B030D-6E8A-4147-A177-3AD203B41FA5}">
                      <a16:colId xmlns:a16="http://schemas.microsoft.com/office/drawing/2014/main" val="115202853"/>
                    </a:ext>
                  </a:extLst>
                </a:gridCol>
                <a:gridCol w="1126435">
                  <a:extLst>
                    <a:ext uri="{9D8B030D-6E8A-4147-A177-3AD203B41FA5}">
                      <a16:colId xmlns:a16="http://schemas.microsoft.com/office/drawing/2014/main" val="1010693434"/>
                    </a:ext>
                  </a:extLst>
                </a:gridCol>
                <a:gridCol w="1068068">
                  <a:extLst>
                    <a:ext uri="{9D8B030D-6E8A-4147-A177-3AD203B41FA5}">
                      <a16:colId xmlns:a16="http://schemas.microsoft.com/office/drawing/2014/main" val="608292439"/>
                    </a:ext>
                  </a:extLst>
                </a:gridCol>
                <a:gridCol w="1118540">
                  <a:extLst>
                    <a:ext uri="{9D8B030D-6E8A-4147-A177-3AD203B41FA5}">
                      <a16:colId xmlns:a16="http://schemas.microsoft.com/office/drawing/2014/main" val="1007882540"/>
                    </a:ext>
                  </a:extLst>
                </a:gridCol>
                <a:gridCol w="1126435">
                  <a:extLst>
                    <a:ext uri="{9D8B030D-6E8A-4147-A177-3AD203B41FA5}">
                      <a16:colId xmlns:a16="http://schemas.microsoft.com/office/drawing/2014/main" val="2017827024"/>
                    </a:ext>
                  </a:extLst>
                </a:gridCol>
                <a:gridCol w="1086678">
                  <a:extLst>
                    <a:ext uri="{9D8B030D-6E8A-4147-A177-3AD203B41FA5}">
                      <a16:colId xmlns:a16="http://schemas.microsoft.com/office/drawing/2014/main" val="1951071788"/>
                    </a:ext>
                  </a:extLst>
                </a:gridCol>
                <a:gridCol w="1051447">
                  <a:extLst>
                    <a:ext uri="{9D8B030D-6E8A-4147-A177-3AD203B41FA5}">
                      <a16:colId xmlns:a16="http://schemas.microsoft.com/office/drawing/2014/main" val="3370217866"/>
                    </a:ext>
                  </a:extLst>
                </a:gridCol>
              </a:tblGrid>
              <a:tr h="393835">
                <a:tc rowSpan="2">
                  <a:txBody>
                    <a:bodyPr/>
                    <a:lstStyle/>
                    <a:p>
                      <a:pPr algn="ctr"/>
                      <a:r>
                        <a:rPr lang="en-ZA" sz="1400" dirty="0">
                          <a:solidFill>
                            <a:schemeClr val="tx1"/>
                          </a:solidFill>
                        </a:rPr>
                        <a:t>Evaluation Criteria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ZA" sz="14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Relative Importance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ZA" sz="14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Purchase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ZA" sz="1600" b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ZA" sz="14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Outsourcing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ZA" sz="1600" b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ZA" sz="14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In-House Development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ZA" sz="1600" b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9915212"/>
                  </a:ext>
                </a:extLst>
              </a:tr>
              <a:tr h="231668">
                <a:tc vMerge="1">
                  <a:txBody>
                    <a:bodyPr/>
                    <a:lstStyle/>
                    <a:p>
                      <a:pPr algn="ctr"/>
                      <a:endParaRPr lang="en-ZA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ZA" sz="1600" b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ZA" sz="14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Score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400" b="0" kern="1200" dirty="0" err="1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Wtd</a:t>
                      </a:r>
                      <a:endParaRPr lang="en-ZA" sz="1400" b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ZA" sz="14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Score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400" b="0" kern="1200" dirty="0" err="1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Wtd</a:t>
                      </a:r>
                      <a:endParaRPr lang="en-ZA" sz="1400" b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ZA" sz="14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Score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400" b="0" kern="1200" dirty="0" err="1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Wtd</a:t>
                      </a:r>
                      <a:endParaRPr lang="en-ZA" sz="1400" b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223600"/>
                  </a:ext>
                </a:extLst>
              </a:tr>
              <a:tr h="25483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Technical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3495943"/>
                  </a:ext>
                </a:extLst>
              </a:tr>
              <a:tr h="273851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Available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2132828"/>
                  </a:ext>
                </a:extLst>
              </a:tr>
              <a:tr h="25483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Scalability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0.45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7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0.35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300830"/>
                  </a:ext>
                </a:extLst>
              </a:tr>
              <a:tr h="25483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Feasibility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0.18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0.16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7728417"/>
                  </a:ext>
                </a:extLst>
              </a:tr>
              <a:tr h="32433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Necessary skills and human resource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0.64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0782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1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Risk</a:t>
                      </a:r>
                    </a:p>
                  </a:txBody>
                  <a:tcPr marL="114300" marR="0" marT="0" marB="0" anchor="b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0.45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3753542"/>
                  </a:ext>
                </a:extLst>
              </a:tr>
              <a:tr h="25483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ZA" sz="11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Vender dependence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032413"/>
                  </a:ext>
                </a:extLst>
              </a:tr>
              <a:tr h="25483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ZA" sz="11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Economic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4394869"/>
                  </a:ext>
                </a:extLst>
              </a:tr>
              <a:tr h="37114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ZA" sz="11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One-time cost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59248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ZA" sz="11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Operating cost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7484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ZA" sz="11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0.64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0.48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0.32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654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ZA" sz="11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Reuse in other states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0.48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0.48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2625012"/>
                  </a:ext>
                </a:extLst>
              </a:tr>
              <a:tr h="25483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ZA" sz="11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Organization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65959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ZA" sz="11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Development desirable in-house skills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0.16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0.64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076096"/>
                  </a:ext>
                </a:extLst>
              </a:tr>
              <a:tr h="25483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ZA" sz="11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Control and reutilization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0.32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0.48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91291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ZA" sz="11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Customizable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5443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ZA" sz="11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Security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0.64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0.48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0.8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1390033"/>
                  </a:ext>
                </a:extLst>
              </a:tr>
              <a:tr h="25483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ZA" sz="1100" b="1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Total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5.53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6.21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ZA" sz="16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8.21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1065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7167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1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56AFF"/>
      </a:accent1>
      <a:accent2>
        <a:srgbClr val="FF391E"/>
      </a:accent2>
      <a:accent3>
        <a:srgbClr val="A1CC18"/>
      </a:accent3>
      <a:accent4>
        <a:srgbClr val="FFC000"/>
      </a:accent4>
      <a:accent5>
        <a:srgbClr val="1554B2"/>
      </a:accent5>
      <a:accent6>
        <a:srgbClr val="8BB20C"/>
      </a:accent6>
      <a:hlink>
        <a:srgbClr val="056AFF"/>
      </a:hlink>
      <a:folHlink>
        <a:srgbClr val="056AFF"/>
      </a:folHlink>
    </a:clrScheme>
    <a:fontScheme name="Custom 150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83186">
              <a:schemeClr val="tx1"/>
            </a:gs>
            <a:gs pos="0">
              <a:schemeClr val="accent1">
                <a:alpha val="50000"/>
              </a:schemeClr>
            </a:gs>
            <a:gs pos="46000">
              <a:schemeClr val="accent1">
                <a:lumMod val="50000"/>
                <a:alpha val="90000"/>
              </a:schemeClr>
            </a:gs>
          </a:gsLst>
          <a:lin ang="3600000" scaled="0"/>
        </a:gradFill>
      </a:spPr>
      <a:bodyPr vert="horz" lIns="72000" tIns="180000" rIns="180000" bIns="0" rtlCol="0" anchor="t">
        <a:noAutofit/>
      </a:bodyPr>
      <a:lstStyle>
        <a:defPPr algn="r">
          <a:lnSpc>
            <a:spcPts val="4700"/>
          </a:lnSpc>
          <a:spcBef>
            <a:spcPct val="0"/>
          </a:spcBef>
          <a:defRPr sz="4500">
            <a:solidFill>
              <a:schemeClr val="bg1"/>
            </a:solidFill>
            <a:latin typeface="Rockwell" panose="02060603020205020403" pitchFamily="18" charset="0"/>
            <a:ea typeface="+mj-ea"/>
            <a:cs typeface="+mj-cs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Dark Presentation Layout_sb - v6" id="{3985CD43-4791-44D3-944B-21F18D2F34B9}" vid="{0CEC0D0A-A6A8-43A8-804B-2F8B0AFBB4D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46551E6F-1549-4031-A231-F45108FE69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EC84253-309E-4D9C-A108-C7E6A17343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EB11F4F-FB0A-4C04-9CF1-2D6EB361B4D8}">
  <ds:schemaRefs>
    <ds:schemaRef ds:uri="http://schemas.microsoft.com/office/2006/metadata/properties"/>
    <ds:schemaRef ds:uri="fb0879af-3eba-417a-a55a-ffe6dcd6ca77"/>
    <ds:schemaRef ds:uri="http://www.w3.org/XML/1998/namespace"/>
    <ds:schemaRef ds:uri="6dc4bcd6-49db-4c07-9060-8acfc67cef9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dcmitype/"/>
    <ds:schemaRef ds:uri="http://schemas.microsoft.com/sharepoint/v3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1336</Words>
  <Application>Microsoft Office PowerPoint</Application>
  <PresentationFormat>Widescreen</PresentationFormat>
  <Paragraphs>513</Paragraphs>
  <Slides>30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1" baseType="lpstr">
      <vt:lpstr>宋体</vt:lpstr>
      <vt:lpstr>等线</vt:lpstr>
      <vt:lpstr>Arial</vt:lpstr>
      <vt:lpstr>Calibri</vt:lpstr>
      <vt:lpstr>Calibri Light</vt:lpstr>
      <vt:lpstr>Courier New</vt:lpstr>
      <vt:lpstr>Rockwell</vt:lpstr>
      <vt:lpstr>Segoe Script</vt:lpstr>
      <vt:lpstr>Times New Roman</vt:lpstr>
      <vt:lpstr>Office Theme</vt:lpstr>
      <vt:lpstr>Document</vt:lpstr>
      <vt:lpstr>Safe Live</vt:lpstr>
      <vt:lpstr>Plan</vt:lpstr>
      <vt:lpstr>Vision</vt:lpstr>
      <vt:lpstr>Purpose</vt:lpstr>
      <vt:lpstr>Business Value</vt:lpstr>
      <vt:lpstr>Feasibility Analysis</vt:lpstr>
      <vt:lpstr>Feasibility Analysis ( Cont )</vt:lpstr>
      <vt:lpstr>Acquisition Strategy</vt:lpstr>
      <vt:lpstr>PowerPoint Presentation</vt:lpstr>
      <vt:lpstr>Risk Assessment</vt:lpstr>
      <vt:lpstr>Gantt</vt:lpstr>
      <vt:lpstr>Gantt</vt:lpstr>
      <vt:lpstr>Functional &amp; Non-functional Requirements</vt:lpstr>
      <vt:lpstr>User Case Diagram</vt:lpstr>
      <vt:lpstr>Context Diagram</vt:lpstr>
      <vt:lpstr>Data Flow Diagram</vt:lpstr>
      <vt:lpstr>Data Flow Diagram</vt:lpstr>
      <vt:lpstr>Data Flow Diagram</vt:lpstr>
      <vt:lpstr>Data Flow Diagram</vt:lpstr>
      <vt:lpstr>Data Flow Diagram</vt:lpstr>
      <vt:lpstr>User Case</vt:lpstr>
      <vt:lpstr>User Case</vt:lpstr>
      <vt:lpstr>User Case</vt:lpstr>
      <vt:lpstr>User Case</vt:lpstr>
      <vt:lpstr>ER Diagram</vt:lpstr>
      <vt:lpstr>Client/Server Architecture </vt:lpstr>
      <vt:lpstr>System Architecture</vt:lpstr>
      <vt:lpstr>Specification</vt:lpstr>
      <vt:lpstr>Security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2019-05-10T12:12:26Z</dcterms:created>
  <dcterms:modified xsi:type="dcterms:W3CDTF">2019-05-10T12:28:19Z</dcterms:modified>
</cp:coreProperties>
</file>